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53" r:id="rId10"/>
    <p:sldId id="409" r:id="rId11"/>
    <p:sldId id="356" r:id="rId12"/>
    <p:sldId id="357" r:id="rId13"/>
    <p:sldId id="415" r:id="rId14"/>
    <p:sldId id="359" r:id="rId15"/>
    <p:sldId id="360" r:id="rId16"/>
    <p:sldId id="416" r:id="rId17"/>
    <p:sldId id="425" r:id="rId18"/>
    <p:sldId id="418" r:id="rId19"/>
    <p:sldId id="419" r:id="rId20"/>
    <p:sldId id="424" r:id="rId21"/>
    <p:sldId id="421" r:id="rId22"/>
    <p:sldId id="423" r:id="rId23"/>
    <p:sldId id="365" r:id="rId24"/>
    <p:sldId id="410" r:id="rId25"/>
    <p:sldId id="366" r:id="rId26"/>
    <p:sldId id="367" r:id="rId27"/>
    <p:sldId id="369" r:id="rId28"/>
    <p:sldId id="268" r:id="rId29"/>
    <p:sldId id="262" r:id="rId30"/>
    <p:sldId id="267" r:id="rId31"/>
    <p:sldId id="272" r:id="rId32"/>
    <p:sldId id="273" r:id="rId33"/>
    <p:sldId id="276" r:id="rId34"/>
    <p:sldId id="278" r:id="rId35"/>
    <p:sldId id="279" r:id="rId36"/>
    <p:sldId id="258" r:id="rId37"/>
    <p:sldId id="378" r:id="rId38"/>
    <p:sldId id="379" r:id="rId39"/>
    <p:sldId id="380" r:id="rId40"/>
    <p:sldId id="381" r:id="rId41"/>
    <p:sldId id="382" r:id="rId42"/>
    <p:sldId id="383" r:id="rId43"/>
    <p:sldId id="427" r:id="rId44"/>
    <p:sldId id="384" r:id="rId45"/>
    <p:sldId id="429" r:id="rId46"/>
    <p:sldId id="387" r:id="rId47"/>
    <p:sldId id="428" r:id="rId48"/>
    <p:sldId id="388" r:id="rId49"/>
    <p:sldId id="399" r:id="rId50"/>
    <p:sldId id="433" r:id="rId51"/>
    <p:sldId id="392" r:id="rId52"/>
    <p:sldId id="393" r:id="rId53"/>
    <p:sldId id="439" r:id="rId54"/>
    <p:sldId id="440" r:id="rId55"/>
    <p:sldId id="412" r:id="rId56"/>
    <p:sldId id="413" r:id="rId57"/>
    <p:sldId id="430" r:id="rId58"/>
    <p:sldId id="396" r:id="rId59"/>
    <p:sldId id="431" r:id="rId60"/>
    <p:sldId id="432" r:id="rId61"/>
    <p:sldId id="401" r:id="rId62"/>
    <p:sldId id="402" r:id="rId63"/>
    <p:sldId id="403" r:id="rId64"/>
    <p:sldId id="407" r:id="rId65"/>
    <p:sldId id="441" r:id="rId66"/>
    <p:sldId id="442" r:id="rId67"/>
    <p:sldId id="434" r:id="rId68"/>
    <p:sldId id="435" r:id="rId69"/>
    <p:sldId id="436" r:id="rId70"/>
    <p:sldId id="437" r:id="rId71"/>
    <p:sldId id="443" r:id="rId72"/>
    <p:sldId id="438" r:id="rId7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9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5FE379-DE44-4A69-86D4-D80FACF7B789}" type="doc">
      <dgm:prSet loTypeId="urn:microsoft.com/office/officeart/2005/8/layout/radial4" loCatId="relationship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2C389D55-CC13-4831-B774-27FD71E549BE}">
      <dgm:prSet phldrT="[Texto]"/>
      <dgm:spPr/>
      <dgm:t>
        <a:bodyPr/>
        <a:lstStyle/>
        <a:p>
          <a:r>
            <a:rPr lang="es-MX"/>
            <a:t>CUIDADOS</a:t>
          </a:r>
        </a:p>
      </dgm:t>
    </dgm:pt>
    <dgm:pt modelId="{F194043D-01C4-46EC-8FAB-294A394F9BA0}" type="parTrans" cxnId="{2415BC24-2EF8-467B-ADCA-D4CB98C46782}">
      <dgm:prSet/>
      <dgm:spPr/>
      <dgm:t>
        <a:bodyPr/>
        <a:lstStyle/>
        <a:p>
          <a:endParaRPr lang="es-MX"/>
        </a:p>
      </dgm:t>
    </dgm:pt>
    <dgm:pt modelId="{009274C1-EA86-41B4-9ED4-16F727E9D6D3}" type="sibTrans" cxnId="{2415BC24-2EF8-467B-ADCA-D4CB98C46782}">
      <dgm:prSet/>
      <dgm:spPr/>
      <dgm:t>
        <a:bodyPr/>
        <a:lstStyle/>
        <a:p>
          <a:endParaRPr lang="es-MX"/>
        </a:p>
      </dgm:t>
    </dgm:pt>
    <dgm:pt modelId="{0F769E01-9A4E-4B86-8D0E-CFAC54D2F44A}">
      <dgm:prSet phldrT="[Texto]"/>
      <dgm:spPr/>
      <dgm:t>
        <a:bodyPr/>
        <a:lstStyle/>
        <a:p>
          <a:r>
            <a:rPr lang="es-MX"/>
            <a:t>Estado</a:t>
          </a:r>
        </a:p>
      </dgm:t>
    </dgm:pt>
    <dgm:pt modelId="{7C9650F9-12CB-4BE7-8511-F6BC0CB1A91E}" type="parTrans" cxnId="{B808A676-5B6F-4587-B45D-3F6510B6CA67}">
      <dgm:prSet/>
      <dgm:spPr/>
      <dgm:t>
        <a:bodyPr/>
        <a:lstStyle/>
        <a:p>
          <a:endParaRPr lang="es-MX"/>
        </a:p>
      </dgm:t>
    </dgm:pt>
    <dgm:pt modelId="{1300C14E-5E22-4B47-80D0-95887DBB00C9}" type="sibTrans" cxnId="{B808A676-5B6F-4587-B45D-3F6510B6CA67}">
      <dgm:prSet/>
      <dgm:spPr/>
      <dgm:t>
        <a:bodyPr/>
        <a:lstStyle/>
        <a:p>
          <a:endParaRPr lang="es-MX"/>
        </a:p>
      </dgm:t>
    </dgm:pt>
    <dgm:pt modelId="{B73B0009-E44B-4632-BA98-8334DE4F89D2}">
      <dgm:prSet phldrT="[Texto]"/>
      <dgm:spPr/>
      <dgm:t>
        <a:bodyPr/>
        <a:lstStyle/>
        <a:p>
          <a:r>
            <a:rPr lang="es-MX"/>
            <a:t>Familias</a:t>
          </a:r>
        </a:p>
      </dgm:t>
    </dgm:pt>
    <dgm:pt modelId="{D1A99F31-6653-4751-945C-1E06E2B10469}" type="parTrans" cxnId="{0FDC6521-0C95-427E-87D9-F37288FBD7DF}">
      <dgm:prSet/>
      <dgm:spPr/>
      <dgm:t>
        <a:bodyPr/>
        <a:lstStyle/>
        <a:p>
          <a:endParaRPr lang="es-MX"/>
        </a:p>
      </dgm:t>
    </dgm:pt>
    <dgm:pt modelId="{A7C50824-898A-493C-A2CC-C18ECDB65C7E}" type="sibTrans" cxnId="{0FDC6521-0C95-427E-87D9-F37288FBD7DF}">
      <dgm:prSet/>
      <dgm:spPr/>
      <dgm:t>
        <a:bodyPr/>
        <a:lstStyle/>
        <a:p>
          <a:endParaRPr lang="es-MX"/>
        </a:p>
      </dgm:t>
    </dgm:pt>
    <dgm:pt modelId="{43D4BFD5-D879-43D4-B164-A9B50B515452}">
      <dgm:prSet phldrT="[Texto]"/>
      <dgm:spPr/>
      <dgm:t>
        <a:bodyPr/>
        <a:lstStyle/>
        <a:p>
          <a:r>
            <a:rPr lang="es-MX"/>
            <a:t>Comunidades</a:t>
          </a:r>
        </a:p>
      </dgm:t>
    </dgm:pt>
    <dgm:pt modelId="{1D9837F4-9FD0-47D1-A125-B00C5EEAC1F5}" type="parTrans" cxnId="{23015F52-18AD-488D-A342-512914579007}">
      <dgm:prSet/>
      <dgm:spPr/>
      <dgm:t>
        <a:bodyPr/>
        <a:lstStyle/>
        <a:p>
          <a:endParaRPr lang="es-MX"/>
        </a:p>
      </dgm:t>
    </dgm:pt>
    <dgm:pt modelId="{D322AEFB-5F37-41FB-87AE-37497D892A60}" type="sibTrans" cxnId="{23015F52-18AD-488D-A342-512914579007}">
      <dgm:prSet/>
      <dgm:spPr/>
      <dgm:t>
        <a:bodyPr/>
        <a:lstStyle/>
        <a:p>
          <a:endParaRPr lang="es-MX"/>
        </a:p>
      </dgm:t>
    </dgm:pt>
    <dgm:pt modelId="{FC69453D-A12F-43E5-965D-C82AC29BEFB3}">
      <dgm:prSet/>
      <dgm:spPr/>
      <dgm:t>
        <a:bodyPr/>
        <a:lstStyle/>
        <a:p>
          <a:r>
            <a:rPr lang="es-MX" dirty="0" smtClean="0"/>
            <a:t>Organizaciones económicas</a:t>
          </a:r>
          <a:endParaRPr lang="es-MX" dirty="0"/>
        </a:p>
      </dgm:t>
    </dgm:pt>
    <dgm:pt modelId="{2B6C5FF5-D031-4E31-B936-83246E3FEDD9}" type="parTrans" cxnId="{E8318B48-536E-406C-8CFA-A9F30CAB7ED3}">
      <dgm:prSet/>
      <dgm:spPr/>
      <dgm:t>
        <a:bodyPr/>
        <a:lstStyle/>
        <a:p>
          <a:endParaRPr lang="es-MX"/>
        </a:p>
      </dgm:t>
    </dgm:pt>
    <dgm:pt modelId="{3B99C30C-F8E1-4C5A-A0C2-0022502ECD6F}" type="sibTrans" cxnId="{E8318B48-536E-406C-8CFA-A9F30CAB7ED3}">
      <dgm:prSet/>
      <dgm:spPr/>
      <dgm:t>
        <a:bodyPr/>
        <a:lstStyle/>
        <a:p>
          <a:endParaRPr lang="es-MX"/>
        </a:p>
      </dgm:t>
    </dgm:pt>
    <dgm:pt modelId="{0FE41DA4-8C2F-4C7D-8AB4-845A9318E812}" type="pres">
      <dgm:prSet presAssocID="{6E5FE379-DE44-4A69-86D4-D80FACF7B78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B24A242-8860-41B7-9490-8C80A1347ED0}" type="pres">
      <dgm:prSet presAssocID="{2C389D55-CC13-4831-B774-27FD71E549BE}" presName="centerShape" presStyleLbl="node0" presStyleIdx="0" presStyleCnt="1"/>
      <dgm:spPr/>
      <dgm:t>
        <a:bodyPr/>
        <a:lstStyle/>
        <a:p>
          <a:endParaRPr lang="es-MX"/>
        </a:p>
      </dgm:t>
    </dgm:pt>
    <dgm:pt modelId="{A4482F3D-DBD4-4CCD-83C5-CC49AE44FA31}" type="pres">
      <dgm:prSet presAssocID="{7C9650F9-12CB-4BE7-8511-F6BC0CB1A91E}" presName="parTrans" presStyleLbl="bgSibTrans2D1" presStyleIdx="0" presStyleCnt="4"/>
      <dgm:spPr/>
      <dgm:t>
        <a:bodyPr/>
        <a:lstStyle/>
        <a:p>
          <a:endParaRPr lang="es-ES"/>
        </a:p>
      </dgm:t>
    </dgm:pt>
    <dgm:pt modelId="{4A313708-B69E-46DF-9C0A-9430C53B1B69}" type="pres">
      <dgm:prSet presAssocID="{0F769E01-9A4E-4B86-8D0E-CFAC54D2F44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777611-FF7A-464C-B35E-F418D09BFF9B}" type="pres">
      <dgm:prSet presAssocID="{D1A99F31-6653-4751-945C-1E06E2B10469}" presName="parTrans" presStyleLbl="bgSibTrans2D1" presStyleIdx="1" presStyleCnt="4"/>
      <dgm:spPr/>
      <dgm:t>
        <a:bodyPr/>
        <a:lstStyle/>
        <a:p>
          <a:endParaRPr lang="es-ES"/>
        </a:p>
      </dgm:t>
    </dgm:pt>
    <dgm:pt modelId="{C4B11206-585C-4B36-A86D-59114CA8DCF9}" type="pres">
      <dgm:prSet presAssocID="{B73B0009-E44B-4632-BA98-8334DE4F89D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D0D0B5-4E5B-4AA4-B37B-2C2CD1DC89DE}" type="pres">
      <dgm:prSet presAssocID="{2B6C5FF5-D031-4E31-B936-83246E3FEDD9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C46B168F-D6EC-4A5C-B1CF-06AF0B426E90}" type="pres">
      <dgm:prSet presAssocID="{FC69453D-A12F-43E5-965D-C82AC29BEFB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935B24F-E5A6-4DFF-A693-590F5E972A4A}" type="pres">
      <dgm:prSet presAssocID="{1D9837F4-9FD0-47D1-A125-B00C5EEAC1F5}" presName="parTrans" presStyleLbl="bgSibTrans2D1" presStyleIdx="3" presStyleCnt="4"/>
      <dgm:spPr/>
      <dgm:t>
        <a:bodyPr/>
        <a:lstStyle/>
        <a:p>
          <a:endParaRPr lang="es-ES"/>
        </a:p>
      </dgm:t>
    </dgm:pt>
    <dgm:pt modelId="{7484F1C0-93DF-4090-860A-12B15A010EC8}" type="pres">
      <dgm:prSet presAssocID="{43D4BFD5-D879-43D4-B164-A9B50B51545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3015F52-18AD-488D-A342-512914579007}" srcId="{2C389D55-CC13-4831-B774-27FD71E549BE}" destId="{43D4BFD5-D879-43D4-B164-A9B50B515452}" srcOrd="3" destOrd="0" parTransId="{1D9837F4-9FD0-47D1-A125-B00C5EEAC1F5}" sibTransId="{D322AEFB-5F37-41FB-87AE-37497D892A60}"/>
    <dgm:cxn modelId="{FCC62D47-EF4A-44E4-812B-F1270B3A6DE3}" type="presOf" srcId="{D1A99F31-6653-4751-945C-1E06E2B10469}" destId="{71777611-FF7A-464C-B35E-F418D09BFF9B}" srcOrd="0" destOrd="0" presId="urn:microsoft.com/office/officeart/2005/8/layout/radial4"/>
    <dgm:cxn modelId="{82E9D1BA-922C-4D73-B3BE-137FAEA19022}" type="presOf" srcId="{B73B0009-E44B-4632-BA98-8334DE4F89D2}" destId="{C4B11206-585C-4B36-A86D-59114CA8DCF9}" srcOrd="0" destOrd="0" presId="urn:microsoft.com/office/officeart/2005/8/layout/radial4"/>
    <dgm:cxn modelId="{35F2EB91-B35D-419D-BCEB-ABA86B25262B}" type="presOf" srcId="{6E5FE379-DE44-4A69-86D4-D80FACF7B789}" destId="{0FE41DA4-8C2F-4C7D-8AB4-845A9318E812}" srcOrd="0" destOrd="0" presId="urn:microsoft.com/office/officeart/2005/8/layout/radial4"/>
    <dgm:cxn modelId="{7BA5FFEE-3107-4290-81B1-3505A290519C}" type="presOf" srcId="{1D9837F4-9FD0-47D1-A125-B00C5EEAC1F5}" destId="{4935B24F-E5A6-4DFF-A693-590F5E972A4A}" srcOrd="0" destOrd="0" presId="urn:microsoft.com/office/officeart/2005/8/layout/radial4"/>
    <dgm:cxn modelId="{2415BC24-2EF8-467B-ADCA-D4CB98C46782}" srcId="{6E5FE379-DE44-4A69-86D4-D80FACF7B789}" destId="{2C389D55-CC13-4831-B774-27FD71E549BE}" srcOrd="0" destOrd="0" parTransId="{F194043D-01C4-46EC-8FAB-294A394F9BA0}" sibTransId="{009274C1-EA86-41B4-9ED4-16F727E9D6D3}"/>
    <dgm:cxn modelId="{BBDDEB99-8B10-4E49-A883-DF16576A3D75}" type="presOf" srcId="{43D4BFD5-D879-43D4-B164-A9B50B515452}" destId="{7484F1C0-93DF-4090-860A-12B15A010EC8}" srcOrd="0" destOrd="0" presId="urn:microsoft.com/office/officeart/2005/8/layout/radial4"/>
    <dgm:cxn modelId="{F00E7F4B-9895-45CD-9C18-4A6305468345}" type="presOf" srcId="{FC69453D-A12F-43E5-965D-C82AC29BEFB3}" destId="{C46B168F-D6EC-4A5C-B1CF-06AF0B426E90}" srcOrd="0" destOrd="0" presId="urn:microsoft.com/office/officeart/2005/8/layout/radial4"/>
    <dgm:cxn modelId="{AED113E5-0D4F-45FC-9482-AE6F6E8167C6}" type="presOf" srcId="{0F769E01-9A4E-4B86-8D0E-CFAC54D2F44A}" destId="{4A313708-B69E-46DF-9C0A-9430C53B1B69}" srcOrd="0" destOrd="0" presId="urn:microsoft.com/office/officeart/2005/8/layout/radial4"/>
    <dgm:cxn modelId="{B808A676-5B6F-4587-B45D-3F6510B6CA67}" srcId="{2C389D55-CC13-4831-B774-27FD71E549BE}" destId="{0F769E01-9A4E-4B86-8D0E-CFAC54D2F44A}" srcOrd="0" destOrd="0" parTransId="{7C9650F9-12CB-4BE7-8511-F6BC0CB1A91E}" sibTransId="{1300C14E-5E22-4B47-80D0-95887DBB00C9}"/>
    <dgm:cxn modelId="{3507CDBB-8FE6-4166-B209-AF0D36FE1E96}" type="presOf" srcId="{2C389D55-CC13-4831-B774-27FD71E549BE}" destId="{AB24A242-8860-41B7-9490-8C80A1347ED0}" srcOrd="0" destOrd="0" presId="urn:microsoft.com/office/officeart/2005/8/layout/radial4"/>
    <dgm:cxn modelId="{E8318B48-536E-406C-8CFA-A9F30CAB7ED3}" srcId="{2C389D55-CC13-4831-B774-27FD71E549BE}" destId="{FC69453D-A12F-43E5-965D-C82AC29BEFB3}" srcOrd="2" destOrd="0" parTransId="{2B6C5FF5-D031-4E31-B936-83246E3FEDD9}" sibTransId="{3B99C30C-F8E1-4C5A-A0C2-0022502ECD6F}"/>
    <dgm:cxn modelId="{D225DE1A-DC49-43B4-A3E1-51F6C81DB926}" type="presOf" srcId="{2B6C5FF5-D031-4E31-B936-83246E3FEDD9}" destId="{B2D0D0B5-4E5B-4AA4-B37B-2C2CD1DC89DE}" srcOrd="0" destOrd="0" presId="urn:microsoft.com/office/officeart/2005/8/layout/radial4"/>
    <dgm:cxn modelId="{8CA243FA-FEC0-4969-A09D-BCDFB875014C}" type="presOf" srcId="{7C9650F9-12CB-4BE7-8511-F6BC0CB1A91E}" destId="{A4482F3D-DBD4-4CCD-83C5-CC49AE44FA31}" srcOrd="0" destOrd="0" presId="urn:microsoft.com/office/officeart/2005/8/layout/radial4"/>
    <dgm:cxn modelId="{0FDC6521-0C95-427E-87D9-F37288FBD7DF}" srcId="{2C389D55-CC13-4831-B774-27FD71E549BE}" destId="{B73B0009-E44B-4632-BA98-8334DE4F89D2}" srcOrd="1" destOrd="0" parTransId="{D1A99F31-6653-4751-945C-1E06E2B10469}" sibTransId="{A7C50824-898A-493C-A2CC-C18ECDB65C7E}"/>
    <dgm:cxn modelId="{50C250C1-4E72-4C4E-90F6-41FBF11FC7EC}" type="presParOf" srcId="{0FE41DA4-8C2F-4C7D-8AB4-845A9318E812}" destId="{AB24A242-8860-41B7-9490-8C80A1347ED0}" srcOrd="0" destOrd="0" presId="urn:microsoft.com/office/officeart/2005/8/layout/radial4"/>
    <dgm:cxn modelId="{E8248A93-C067-43D3-BF1E-99CD3DB02A04}" type="presParOf" srcId="{0FE41DA4-8C2F-4C7D-8AB4-845A9318E812}" destId="{A4482F3D-DBD4-4CCD-83C5-CC49AE44FA31}" srcOrd="1" destOrd="0" presId="urn:microsoft.com/office/officeart/2005/8/layout/radial4"/>
    <dgm:cxn modelId="{86DDC9D1-B037-4B81-A353-51CE793811FA}" type="presParOf" srcId="{0FE41DA4-8C2F-4C7D-8AB4-845A9318E812}" destId="{4A313708-B69E-46DF-9C0A-9430C53B1B69}" srcOrd="2" destOrd="0" presId="urn:microsoft.com/office/officeart/2005/8/layout/radial4"/>
    <dgm:cxn modelId="{FA5890B7-AB25-4426-B54A-357CB31EDCDA}" type="presParOf" srcId="{0FE41DA4-8C2F-4C7D-8AB4-845A9318E812}" destId="{71777611-FF7A-464C-B35E-F418D09BFF9B}" srcOrd="3" destOrd="0" presId="urn:microsoft.com/office/officeart/2005/8/layout/radial4"/>
    <dgm:cxn modelId="{D80A585B-F78A-4E93-A03E-7BC6696A4DC9}" type="presParOf" srcId="{0FE41DA4-8C2F-4C7D-8AB4-845A9318E812}" destId="{C4B11206-585C-4B36-A86D-59114CA8DCF9}" srcOrd="4" destOrd="0" presId="urn:microsoft.com/office/officeart/2005/8/layout/radial4"/>
    <dgm:cxn modelId="{E7E27E7F-8E98-46DF-ADC9-EA81B4025BA9}" type="presParOf" srcId="{0FE41DA4-8C2F-4C7D-8AB4-845A9318E812}" destId="{B2D0D0B5-4E5B-4AA4-B37B-2C2CD1DC89DE}" srcOrd="5" destOrd="0" presId="urn:microsoft.com/office/officeart/2005/8/layout/radial4"/>
    <dgm:cxn modelId="{A6019C56-ACDC-421B-8DD9-E069ACFCAA34}" type="presParOf" srcId="{0FE41DA4-8C2F-4C7D-8AB4-845A9318E812}" destId="{C46B168F-D6EC-4A5C-B1CF-06AF0B426E90}" srcOrd="6" destOrd="0" presId="urn:microsoft.com/office/officeart/2005/8/layout/radial4"/>
    <dgm:cxn modelId="{604B6D39-822D-40E0-8A79-770E8952204A}" type="presParOf" srcId="{0FE41DA4-8C2F-4C7D-8AB4-845A9318E812}" destId="{4935B24F-E5A6-4DFF-A693-590F5E972A4A}" srcOrd="7" destOrd="0" presId="urn:microsoft.com/office/officeart/2005/8/layout/radial4"/>
    <dgm:cxn modelId="{A9712BBF-7B05-43B6-BC07-D746C6A5EAB7}" type="presParOf" srcId="{0FE41DA4-8C2F-4C7D-8AB4-845A9318E812}" destId="{7484F1C0-93DF-4090-860A-12B15A010EC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04DD2-43C8-4025-A61B-7AFA46BD3FA5}" type="datetimeFigureOut">
              <a:rPr lang="es-MX" smtClean="0"/>
              <a:pPr/>
              <a:t>15/12/2014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BEF95-E2C2-4503-94F9-C08991C7965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8920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F01546-3E06-47A0-B15C-2940664AF4EB}" type="slidenum">
              <a:rPr lang="es-SV" smtClean="0"/>
              <a:pPr>
                <a:defRPr/>
              </a:pPr>
              <a:t>18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28479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BEF95-E2C2-4503-94F9-C08991C79652}" type="slidenum">
              <a:rPr lang="es-MX" smtClean="0"/>
              <a:pPr/>
              <a:t>72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4283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A833-860B-476C-9355-BBF1E1DEC59B}" type="datetimeFigureOut">
              <a:rPr lang="es-MX" smtClean="0"/>
              <a:pPr/>
              <a:t>15/12/2014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B78D-955F-4657-B0F5-64C7820719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1241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A833-860B-476C-9355-BBF1E1DEC59B}" type="datetimeFigureOut">
              <a:rPr lang="es-MX" smtClean="0"/>
              <a:pPr/>
              <a:t>15/12/2014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B78D-955F-4657-B0F5-64C7820719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439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A833-860B-476C-9355-BBF1E1DEC59B}" type="datetimeFigureOut">
              <a:rPr lang="es-MX" smtClean="0"/>
              <a:pPr/>
              <a:t>15/12/2014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B78D-955F-4657-B0F5-64C7820719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784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A833-860B-476C-9355-BBF1E1DEC59B}" type="datetimeFigureOut">
              <a:rPr lang="es-MX" smtClean="0"/>
              <a:pPr/>
              <a:t>15/12/2014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B78D-955F-4657-B0F5-64C7820719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360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A833-860B-476C-9355-BBF1E1DEC59B}" type="datetimeFigureOut">
              <a:rPr lang="es-MX" smtClean="0"/>
              <a:pPr/>
              <a:t>15/12/2014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B78D-955F-4657-B0F5-64C7820719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445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A833-860B-476C-9355-BBF1E1DEC59B}" type="datetimeFigureOut">
              <a:rPr lang="es-MX" smtClean="0"/>
              <a:pPr/>
              <a:t>15/12/2014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B78D-955F-4657-B0F5-64C7820719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5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A833-860B-476C-9355-BBF1E1DEC59B}" type="datetimeFigureOut">
              <a:rPr lang="es-MX" smtClean="0"/>
              <a:pPr/>
              <a:t>15/12/2014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B78D-955F-4657-B0F5-64C7820719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267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A833-860B-476C-9355-BBF1E1DEC59B}" type="datetimeFigureOut">
              <a:rPr lang="es-MX" smtClean="0"/>
              <a:pPr/>
              <a:t>15/12/2014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B78D-955F-4657-B0F5-64C7820719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673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A833-860B-476C-9355-BBF1E1DEC59B}" type="datetimeFigureOut">
              <a:rPr lang="es-MX" smtClean="0"/>
              <a:pPr/>
              <a:t>15/12/2014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B78D-955F-4657-B0F5-64C7820719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3565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A833-860B-476C-9355-BBF1E1DEC59B}" type="datetimeFigureOut">
              <a:rPr lang="es-MX" smtClean="0"/>
              <a:pPr/>
              <a:t>15/12/2014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B78D-955F-4657-B0F5-64C7820719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129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A833-860B-476C-9355-BBF1E1DEC59B}" type="datetimeFigureOut">
              <a:rPr lang="es-MX" smtClean="0"/>
              <a:pPr/>
              <a:t>15/12/2014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B78D-955F-4657-B0F5-64C7820719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37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2A833-860B-476C-9355-BBF1E1DEC59B}" type="datetimeFigureOut">
              <a:rPr lang="es-MX" smtClean="0"/>
              <a:pPr/>
              <a:t>15/12/2014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1B78D-955F-4657-B0F5-64C7820719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117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www.entorno-empresarial.com/imagenes/articulos/legacy/7414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895600"/>
            <a:ext cx="8991600" cy="2133600"/>
          </a:xfrm>
        </p:spPr>
        <p:txBody>
          <a:bodyPr>
            <a:noAutofit/>
          </a:bodyPr>
          <a:lstStyle/>
          <a:p>
            <a:r>
              <a:rPr lang="es-MX" sz="3600" dirty="0" smtClean="0">
                <a:solidFill>
                  <a:srgbClr val="7030A0"/>
                </a:solidFill>
              </a:rPr>
              <a:t>ECONOMIA FEMINISTA, </a:t>
            </a:r>
            <a:r>
              <a:rPr lang="es-MX" sz="3600" dirty="0" smtClean="0">
                <a:solidFill>
                  <a:srgbClr val="7030A0"/>
                </a:solidFill>
              </a:rPr>
              <a:t/>
            </a:r>
            <a:br>
              <a:rPr lang="es-MX" sz="3600" dirty="0" smtClean="0">
                <a:solidFill>
                  <a:srgbClr val="7030A0"/>
                </a:solidFill>
              </a:rPr>
            </a:br>
            <a:r>
              <a:rPr lang="es-MX" sz="3600" dirty="0" smtClean="0">
                <a:solidFill>
                  <a:srgbClr val="7030A0"/>
                </a:solidFill>
              </a:rPr>
              <a:t>CUIDADOS </a:t>
            </a:r>
            <a:r>
              <a:rPr lang="es-MX" sz="3600" dirty="0" smtClean="0">
                <a:solidFill>
                  <a:srgbClr val="7030A0"/>
                </a:solidFill>
              </a:rPr>
              <a:t>Y POLITICAS PUBLICAS</a:t>
            </a:r>
            <a:endParaRPr lang="es-MX" sz="3600" dirty="0">
              <a:solidFill>
                <a:srgbClr val="7030A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52600" y="49530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/>
              <a:t>Julia Evelyn Martínez</a:t>
            </a:r>
          </a:p>
          <a:p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571" y="7513"/>
            <a:ext cx="5742858" cy="30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7800" y="152400"/>
            <a:ext cx="8839200" cy="1630362"/>
          </a:xfrm>
        </p:spPr>
        <p:txBody>
          <a:bodyPr>
            <a:noAutofit/>
          </a:bodyPr>
          <a:lstStyle/>
          <a:p>
            <a:r>
              <a:rPr lang="es-MX" sz="2800" dirty="0" smtClean="0"/>
              <a:t>El fuego (hoguera) era considerado por los pueblos originarios del altiplano central de México el “Dios mayor”: HUEHUETEOTL el más antiguo de todos los Dioses</a:t>
            </a:r>
            <a:endParaRPr lang="es-MX" sz="2800" dirty="0"/>
          </a:p>
        </p:txBody>
      </p:sp>
      <p:pic>
        <p:nvPicPr>
          <p:cNvPr id="10242" name="Picture 2" descr="http://3.bp.blogspot.com/-hQ6Srb4Ribs/UoKh2GUtpII/AAAAAAAAXl8/kXPP6Pe6xSw/s1600/Sin+t%C3%ADtul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905000"/>
            <a:ext cx="6019800" cy="33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219200" y="55626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Los rituales dedicados  a este Dios tenían como objetivo CUIDARLO, FORTALECERLO, PARA QUE PUDIERA SEGUIR MANTENIENDO LA VIDA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214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981075"/>
            <a:ext cx="7773987" cy="2043113"/>
          </a:xfrm>
        </p:spPr>
        <p:txBody>
          <a:bodyPr/>
          <a:lstStyle/>
          <a:p>
            <a:pPr eaLnBrk="1" hangingPunct="1"/>
            <a:r>
              <a:rPr lang="es-SV" sz="4000" dirty="0" smtClean="0">
                <a:solidFill>
                  <a:srgbClr val="A50021"/>
                </a:solidFill>
              </a:rPr>
              <a:t>Sí este es el  significado original  la palabra economía ….</a:t>
            </a:r>
            <a:endParaRPr lang="es-ES" sz="4000" dirty="0" smtClean="0">
              <a:solidFill>
                <a:srgbClr val="A50021"/>
              </a:solidFill>
            </a:endParaRPr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684213" y="4005263"/>
            <a:ext cx="489585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s-SV" dirty="0" smtClean="0"/>
              <a:t>¿Qué pasó? ¿Por qué y cuando cambió esto?</a:t>
            </a:r>
            <a:endParaRPr lang="es-ES" dirty="0" smtClean="0"/>
          </a:p>
        </p:txBody>
      </p:sp>
      <p:pic>
        <p:nvPicPr>
          <p:cNvPr id="30724" name="Picture 7" descr="Emoticono dubita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716338"/>
            <a:ext cx="2547937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34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Autofit/>
          </a:bodyPr>
          <a:lstStyle/>
          <a:p>
            <a:r>
              <a:rPr lang="es-MX" sz="4800" dirty="0" smtClean="0"/>
              <a:t>Lo que pasó fue que apareció el </a:t>
            </a:r>
            <a:r>
              <a:rPr lang="es-MX" sz="4800" dirty="0" smtClean="0">
                <a:solidFill>
                  <a:srgbClr val="C00000"/>
                </a:solidFill>
              </a:rPr>
              <a:t>PATRIARCADO</a:t>
            </a:r>
            <a:endParaRPr lang="es-MX" sz="4800" dirty="0">
              <a:solidFill>
                <a:srgbClr val="C00000"/>
              </a:solidFill>
            </a:endParaRPr>
          </a:p>
        </p:txBody>
      </p:sp>
      <p:pic>
        <p:nvPicPr>
          <p:cNvPr id="3" name="Picture 6" descr="01%2B-%2BPatriar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90800"/>
            <a:ext cx="3309937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3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es-MX" dirty="0" smtClean="0"/>
              <a:t>¿Qué es el patriarcado?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1628799"/>
            <a:ext cx="8244408" cy="2272337"/>
          </a:xfrm>
        </p:spPr>
        <p:txBody>
          <a:bodyPr>
            <a:noAutofit/>
          </a:bodyPr>
          <a:lstStyle/>
          <a:p>
            <a:pPr algn="just"/>
            <a:r>
              <a:rPr lang="es-MX" sz="3600" dirty="0" smtClean="0">
                <a:solidFill>
                  <a:srgbClr val="FF0000"/>
                </a:solidFill>
              </a:rPr>
              <a:t>Es un sistema social, económico , religioso y político de dominación: subordina a las mujeres al poder masculino y las somete por medio de la ideología y de la violencia </a:t>
            </a:r>
            <a:endParaRPr lang="es-MX" sz="3600" dirty="0">
              <a:solidFill>
                <a:srgbClr val="FF0000"/>
              </a:solidFill>
            </a:endParaRPr>
          </a:p>
        </p:txBody>
      </p:sp>
      <p:pic>
        <p:nvPicPr>
          <p:cNvPr id="4" name="Picture 6" descr="01%2B-%2BPatriar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63500"/>
            <a:ext cx="2016596" cy="231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02+-+Control+de+f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01137"/>
            <a:ext cx="2015455" cy="260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24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21424" y="1219200"/>
            <a:ext cx="8028892" cy="2304256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es-MX" sz="3200" b="1" dirty="0"/>
              <a:t>Por eso en las sociedades en donde existe patriarcado, lo femenino se ve con desprecio y con burla, mientras que lo masculino se ve con admiración y con respeto.</a:t>
            </a:r>
            <a:r>
              <a:rPr lang="es-MX" sz="3200" dirty="0"/>
              <a:t/>
            </a:r>
            <a:br>
              <a:rPr lang="es-MX" sz="3200" dirty="0"/>
            </a:br>
            <a:endParaRPr lang="es-MX" sz="3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019" y="4384848"/>
            <a:ext cx="42128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>
                <a:solidFill>
                  <a:srgbClr val="00B050"/>
                </a:solidFill>
              </a:rPr>
              <a:t>EJEMPLO: “PALABRA DE HOMBRE” COMO SIMBOLO DE HONOR Y DE QUE SE CUMPLIRA UNA PROMESA</a:t>
            </a:r>
            <a:r>
              <a:rPr lang="es-MX" sz="2400" dirty="0" smtClean="0"/>
              <a:t>.</a:t>
            </a:r>
            <a:endParaRPr lang="es-MX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148064" y="4077072"/>
            <a:ext cx="36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smtClean="0">
                <a:solidFill>
                  <a:srgbClr val="7030A0"/>
                </a:solidFill>
              </a:rPr>
              <a:t>EJEMPLO: “LLEVAR BIEN PUESTOS LOS PANTALONES” PARA DECIR QUE UNA PERSONA TIENE LIDERAZGO  O TIENE VALOR PARA HACER LAS COSAS</a:t>
            </a:r>
            <a:endParaRPr lang="es-MX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6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001000" cy="2457450"/>
          </a:xfrm>
        </p:spPr>
        <p:txBody>
          <a:bodyPr>
            <a:noAutofit/>
          </a:bodyPr>
          <a:lstStyle/>
          <a:p>
            <a:pPr algn="just"/>
            <a:r>
              <a:rPr lang="es-MX" sz="3200" dirty="0"/>
              <a:t>Con el surgimiento del patriarcado cambian  las ideas sobre la economía.  La economía deja de ser vista como CUIDADO DE LA VIDA, y </a:t>
            </a:r>
            <a:r>
              <a:rPr lang="es-MX" sz="3200" dirty="0" smtClean="0"/>
              <a:t> la economía comienza </a:t>
            </a:r>
            <a:r>
              <a:rPr lang="es-MX" sz="3200" dirty="0"/>
              <a:t>a ser considerada como PRODUCCIÓN DE </a:t>
            </a:r>
            <a:r>
              <a:rPr lang="es-MX" sz="3200" dirty="0" smtClean="0"/>
              <a:t>RIQUEZA ($$$)</a:t>
            </a:r>
            <a:endParaRPr lang="es-MX" sz="3200" dirty="0"/>
          </a:p>
        </p:txBody>
      </p:sp>
      <p:pic>
        <p:nvPicPr>
          <p:cNvPr id="6" name="Picture 2" descr="https://encrypted-tbn0.gstatic.com/images?q=tbn:ANd9GcTia14erKX2FcXL7RD2c9FNxS91WNA6Tyq9P2ePv-J_DXEm4xwwqhzNhS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24532"/>
            <a:ext cx="4012409" cy="267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pachakuti.org/imagenes/iconos/A-LA-LUZ-DEL-FUE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41" y="3581400"/>
            <a:ext cx="4013459" cy="295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Señal de prohibido"/>
          <p:cNvSpPr/>
          <p:nvPr/>
        </p:nvSpPr>
        <p:spPr>
          <a:xfrm>
            <a:off x="1206500" y="3973571"/>
            <a:ext cx="2362200" cy="2502616"/>
          </a:xfrm>
          <a:prstGeom prst="noSmoking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4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Título"/>
          <p:cNvSpPr>
            <a:spLocks noGrp="1"/>
          </p:cNvSpPr>
          <p:nvPr>
            <p:ph type="title" idx="4294967295"/>
          </p:nvPr>
        </p:nvSpPr>
        <p:spPr>
          <a:xfrm>
            <a:off x="323850" y="260350"/>
            <a:ext cx="837406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SV" sz="2800" dirty="0" smtClean="0"/>
              <a:t> El patriarcado establece una  separación entre la economía y el cuidado de la vida  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1629047" y="1719262"/>
            <a:ext cx="2808287" cy="18002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  <p:sp>
        <p:nvSpPr>
          <p:cNvPr id="4" name="3 Rectángulo redondeado"/>
          <p:cNvSpPr/>
          <p:nvPr/>
        </p:nvSpPr>
        <p:spPr>
          <a:xfrm>
            <a:off x="4648957" y="1719262"/>
            <a:ext cx="2592388" cy="180022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  <p:sp>
        <p:nvSpPr>
          <p:cNvPr id="91141" name="4 CuadroTexto"/>
          <p:cNvSpPr txBox="1">
            <a:spLocks noChangeArrowheads="1"/>
          </p:cNvSpPr>
          <p:nvPr/>
        </p:nvSpPr>
        <p:spPr bwMode="auto">
          <a:xfrm>
            <a:off x="1545704" y="1805399"/>
            <a:ext cx="26237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SV" sz="2400" dirty="0" smtClean="0">
                <a:solidFill>
                  <a:schemeClr val="bg1"/>
                </a:solidFill>
              </a:rPr>
              <a:t>Producción y circulación de la riqueza monetaria($$$)</a:t>
            </a:r>
            <a:endParaRPr lang="es-SV" sz="2400" dirty="0">
              <a:solidFill>
                <a:schemeClr val="bg1"/>
              </a:solidFill>
            </a:endParaRPr>
          </a:p>
        </p:txBody>
      </p:sp>
      <p:sp>
        <p:nvSpPr>
          <p:cNvPr id="91142" name="5 CuadroTexto"/>
          <p:cNvSpPr txBox="1">
            <a:spLocks noChangeArrowheads="1"/>
          </p:cNvSpPr>
          <p:nvPr/>
        </p:nvSpPr>
        <p:spPr bwMode="auto">
          <a:xfrm>
            <a:off x="4902994" y="1938046"/>
            <a:ext cx="23764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SV" sz="2400" b="1" dirty="0" smtClean="0">
                <a:solidFill>
                  <a:schemeClr val="bg1"/>
                </a:solidFill>
              </a:rPr>
              <a:t>Cuidado de la Vida</a:t>
            </a:r>
            <a:endParaRPr lang="es-SV" sz="2400" b="1" dirty="0">
              <a:solidFill>
                <a:schemeClr val="bg1"/>
              </a:solidFill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2775767" y="3775075"/>
            <a:ext cx="792163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  <p:sp>
        <p:nvSpPr>
          <p:cNvPr id="8" name="7 Flecha abajo"/>
          <p:cNvSpPr/>
          <p:nvPr/>
        </p:nvSpPr>
        <p:spPr>
          <a:xfrm>
            <a:off x="5576852" y="3744390"/>
            <a:ext cx="865187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  <p:sp>
        <p:nvSpPr>
          <p:cNvPr id="91145" name="8 CuadroTexto"/>
          <p:cNvSpPr txBox="1">
            <a:spLocks noChangeArrowheads="1"/>
          </p:cNvSpPr>
          <p:nvPr/>
        </p:nvSpPr>
        <p:spPr bwMode="auto">
          <a:xfrm>
            <a:off x="1375569" y="4515077"/>
            <a:ext cx="352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SV" dirty="0" smtClean="0"/>
              <a:t>HOMBRES</a:t>
            </a:r>
            <a:endParaRPr lang="es-SV" dirty="0"/>
          </a:p>
        </p:txBody>
      </p:sp>
      <p:sp>
        <p:nvSpPr>
          <p:cNvPr id="91146" name="9 CuadroTexto"/>
          <p:cNvSpPr txBox="1">
            <a:spLocks noChangeArrowheads="1"/>
          </p:cNvSpPr>
          <p:nvPr/>
        </p:nvSpPr>
        <p:spPr bwMode="auto">
          <a:xfrm>
            <a:off x="4397610" y="4567168"/>
            <a:ext cx="3529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SV" dirty="0" smtClean="0"/>
              <a:t>MUJERES</a:t>
            </a:r>
            <a:endParaRPr lang="es-SV" dirty="0"/>
          </a:p>
        </p:txBody>
      </p:sp>
      <p:sp>
        <p:nvSpPr>
          <p:cNvPr id="91147" name="AutoShape 2" descr="http://www.mitiendabarranquilla.com/catalog/images/simbolo%20mujer.png"/>
          <p:cNvSpPr>
            <a:spLocks noChangeAspect="1" noChangeArrowheads="1"/>
          </p:cNvSpPr>
          <p:nvPr/>
        </p:nvSpPr>
        <p:spPr bwMode="auto">
          <a:xfrm>
            <a:off x="121309" y="-1827584"/>
            <a:ext cx="4048125" cy="404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s-SV"/>
          </a:p>
        </p:txBody>
      </p:sp>
      <p:pic>
        <p:nvPicPr>
          <p:cNvPr id="91148" name="Picture 4" descr="http://www.mitiendabarranquilla.com/catalog/images/simbolo%20muj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290" y="4933678"/>
            <a:ext cx="80803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9" name="Picture 4" descr="http://www.mitiendabarranquilla.com/catalog/images/simbolo%20muj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965" y="4937055"/>
            <a:ext cx="80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0" name="Picture 4" descr="http://www.mitiendabarranquilla.com/catalog/images/simbolo%20muj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276" y="4905565"/>
            <a:ext cx="80803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1" name="Picture 4" descr="http://www.mitiendabarranquilla.com/catalog/images/simbolo%20muj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684" y="4905565"/>
            <a:ext cx="808038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4" name="Picture 4" descr="http://www.mitiendabarranquilla.com/catalog/images/simbolo%20muj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939" y="4868863"/>
            <a:ext cx="8064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63" name="Picture 8" descr="http://3.bp.blogspot.com/-TsvzQpgMeVQ/Tg1q3cDmfmI/AAAAAAAAA4I/vhyDn66ZWGM/s1600/homb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" y="4923430"/>
            <a:ext cx="105251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64" name="Picture 8" descr="http://3.bp.blogspot.com/-TsvzQpgMeVQ/Tg1q3cDmfmI/AAAAAAAAA4I/vhyDn66ZWGM/s1600/homb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84" y="4860653"/>
            <a:ext cx="10509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65" name="Picture 8" descr="http://3.bp.blogspot.com/-TsvzQpgMeVQ/Tg1q3cDmfmI/AAAAAAAAA4I/vhyDn66ZWGM/s1600/homb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644" y="4891978"/>
            <a:ext cx="10509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66" name="Picture 8" descr="http://3.bp.blogspot.com/-TsvzQpgMeVQ/Tg1q3cDmfmI/AAAAAAAAA4I/vhyDn66ZWGM/s1600/homb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487" y="4864030"/>
            <a:ext cx="1052512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67" name="Picture 8" descr="http://3.bp.blogspot.com/-TsvzQpgMeVQ/Tg1q3cDmfmI/AAAAAAAAA4I/vhyDn66ZWGM/s1600/homb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86918"/>
            <a:ext cx="10509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orazón"/>
          <p:cNvSpPr/>
          <p:nvPr/>
        </p:nvSpPr>
        <p:spPr>
          <a:xfrm>
            <a:off x="6132476" y="2999702"/>
            <a:ext cx="431800" cy="32049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32 Corazón"/>
          <p:cNvSpPr/>
          <p:nvPr/>
        </p:nvSpPr>
        <p:spPr>
          <a:xfrm>
            <a:off x="5391114" y="2998288"/>
            <a:ext cx="431800" cy="32049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6" name="Picture 2" descr="https://c2.staticflickr.com/4/3042/3368173919_4e6f3497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14" y="2023176"/>
            <a:ext cx="1581150" cy="118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encrypted-tbn0.gstatic.com/images?q=tbn:ANd9GcTia14erKX2FcXL7RD2c9FNxS91WNA6Tyq9P2ePv-J_DXEm4xwwqhzNhS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5" y="2126625"/>
            <a:ext cx="1464469" cy="97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9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71420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La economía patriarcal </a:t>
            </a:r>
            <a:r>
              <a:rPr lang="es-ES" dirty="0" smtClean="0"/>
              <a:t> estableció que el trabajo es  </a:t>
            </a:r>
            <a:r>
              <a:rPr lang="es-ES" dirty="0"/>
              <a:t>únicamente a aquel que se realiza en la economía productiva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971600" y="551723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FF0000"/>
                </a:solidFill>
              </a:rPr>
              <a:t>ES TRABAJO (PORQUE LE PAGAN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5153469" y="5378732"/>
            <a:ext cx="2979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FF0000"/>
                </a:solidFill>
              </a:rPr>
              <a:t>NO ES TRABAJO (PORQUE NO  LE PAGAN</a:t>
            </a:r>
            <a:r>
              <a:rPr lang="es-MX" dirty="0" smtClean="0"/>
              <a:t>)</a:t>
            </a:r>
            <a:endParaRPr lang="es-MX" dirty="0"/>
          </a:p>
        </p:txBody>
      </p:sp>
      <p:pic>
        <p:nvPicPr>
          <p:cNvPr id="11266" name="Picture 2" descr="https://c2.staticflickr.com/4/3042/3368173919_4e6f3497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20064"/>
            <a:ext cx="3532684" cy="26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ep01.epimg.net/elviajero/imagenes/2014/01/29/actualidad/1390995255_628958_1390996686_sumario_norm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5751"/>
            <a:ext cx="3352800" cy="235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50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2800" dirty="0" smtClean="0">
                <a:solidFill>
                  <a:srgbClr val="FF0000"/>
                </a:solidFill>
              </a:rPr>
              <a:t>El PATRIARCADO IMPONE UNA VISION DE LA CULTURA Y DE LA CIVILIZACIÓN QUE PONE EN PELIGRO A LA NATURALEZA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LA NATURALEZA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3636" y="2438400"/>
            <a:ext cx="4040188" cy="1101725"/>
          </a:xfrm>
        </p:spPr>
        <p:txBody>
          <a:bodyPr/>
          <a:lstStyle/>
          <a:p>
            <a:r>
              <a:rPr lang="es-MX" dirty="0" smtClean="0"/>
              <a:t>SE ASOCIA A LO FEMENINO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355976" y="1484784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es-MX" dirty="0" smtClean="0"/>
              <a:t>LA CULTURA Y LA CIVILIZACION</a:t>
            </a: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24400" y="2362200"/>
            <a:ext cx="4038600" cy="1254125"/>
          </a:xfrm>
        </p:spPr>
        <p:txBody>
          <a:bodyPr/>
          <a:lstStyle/>
          <a:p>
            <a:r>
              <a:rPr lang="es-MX" dirty="0" smtClean="0"/>
              <a:t>SE ASOCIA CON LO MASCULINO</a:t>
            </a:r>
            <a:endParaRPr lang="es-MX" dirty="0"/>
          </a:p>
        </p:txBody>
      </p:sp>
      <p:pic>
        <p:nvPicPr>
          <p:cNvPr id="9" name="Picture 2" descr="http://4.bp.blogspot.com/-Hy5_BdWa5F4/Tu0PnmeiujI/AAAAAAAABdM/qSCFzGmgVLo/s1600/mundo+comido+color%255B1%255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9193"/>
            <a:ext cx="2897832" cy="30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Flecha derecha"/>
          <p:cNvSpPr/>
          <p:nvPr/>
        </p:nvSpPr>
        <p:spPr>
          <a:xfrm>
            <a:off x="4533900" y="4525105"/>
            <a:ext cx="1143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CuadroTexto"/>
          <p:cNvSpPr txBox="1"/>
          <p:nvPr/>
        </p:nvSpPr>
        <p:spPr>
          <a:xfrm>
            <a:off x="6019800" y="3990842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MIENTRAS MAS SE “DOMINE” A LA NATURALEZA, SE CONSIDERA QUE HAY MAS CIVILIZACION Y HAY MAS CULTURA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644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://www.entorno-empresarial.com/imagenes/articulos/legacy/7414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0725"/>
            <a:ext cx="5616623" cy="37444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 de flecha"/>
          <p:cNvCxnSpPr/>
          <p:nvPr/>
        </p:nvCxnSpPr>
        <p:spPr>
          <a:xfrm>
            <a:off x="4139952" y="5068515"/>
            <a:ext cx="0" cy="7920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3311860" y="602128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PROGRESO, CIVILIZACION</a:t>
            </a:r>
            <a:endParaRPr lang="es-MX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5148063" y="2175512"/>
            <a:ext cx="158417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6732239" y="1700808"/>
            <a:ext cx="24117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ATRASO, SUBDESARROLLO</a:t>
            </a:r>
          </a:p>
          <a:p>
            <a:r>
              <a:rPr lang="es-MX" dirty="0" smtClean="0"/>
              <a:t>FALTA DE CIVILIZACION Y DE CULTURA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872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¿Qué significa ECONOMIA?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393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1470025"/>
          </a:xfrm>
        </p:spPr>
        <p:txBody>
          <a:bodyPr/>
          <a:lstStyle/>
          <a:p>
            <a:r>
              <a:rPr lang="es-MX" dirty="0" smtClean="0"/>
              <a:t>Y esto se refuerzo aún más con el aparecimiento del CAPITALISMO </a:t>
            </a:r>
            <a:endParaRPr lang="es-MX" dirty="0"/>
          </a:p>
        </p:txBody>
      </p:sp>
      <p:pic>
        <p:nvPicPr>
          <p:cNvPr id="3" name="Picture 2" descr="http://4.bp.blogspot.com/-lCRCFW54Qis/U-zck8ILPEI/AAAAAAAAl6w/7ei6nCZ5spg/s1600/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7400"/>
            <a:ext cx="2667000" cy="405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39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139952" y="908719"/>
            <a:ext cx="4680520" cy="2193777"/>
          </a:xfrm>
        </p:spPr>
        <p:txBody>
          <a:bodyPr>
            <a:noAutofit/>
          </a:bodyPr>
          <a:lstStyle/>
          <a:p>
            <a:pPr algn="just"/>
            <a:r>
              <a:rPr lang="es-MX" sz="2800" i="1" dirty="0" smtClean="0">
                <a:solidFill>
                  <a:srgbClr val="C00000"/>
                </a:solidFill>
              </a:rPr>
              <a:t>El capitalismo es un sistema económico que se fundamenta en la búsqueda incesante de ganancias  individual   de las empresas.</a:t>
            </a:r>
            <a:endParaRPr lang="es-MX" sz="2800" i="1" dirty="0">
              <a:solidFill>
                <a:srgbClr val="C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732" y="4970986"/>
            <a:ext cx="1296988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754732" y="5842523"/>
            <a:ext cx="223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CAPITAL INICIAL</a:t>
            </a:r>
            <a:endParaRPr lang="es-MX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6869" y="5098072"/>
            <a:ext cx="1296988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6661" y="4735258"/>
            <a:ext cx="1296988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4066243" y="5842523"/>
            <a:ext cx="223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CAPITAL INICIAL</a:t>
            </a:r>
            <a:endParaRPr lang="es-MX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0403" y="5265587"/>
            <a:ext cx="1206817" cy="81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6661" y="5776086"/>
            <a:ext cx="1296988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4718317"/>
            <a:ext cx="1296988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6212" y="5495500"/>
            <a:ext cx="1296988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ruz"/>
          <p:cNvSpPr/>
          <p:nvPr/>
        </p:nvSpPr>
        <p:spPr>
          <a:xfrm>
            <a:off x="6084168" y="5406754"/>
            <a:ext cx="432048" cy="435769"/>
          </a:xfrm>
          <a:prstGeom prst="plus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CuadroTexto"/>
          <p:cNvSpPr txBox="1"/>
          <p:nvPr/>
        </p:nvSpPr>
        <p:spPr>
          <a:xfrm>
            <a:off x="6776661" y="6367037"/>
            <a:ext cx="220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GANANCIA</a:t>
            </a:r>
            <a:endParaRPr lang="es-MX" dirty="0"/>
          </a:p>
        </p:txBody>
      </p:sp>
      <p:pic>
        <p:nvPicPr>
          <p:cNvPr id="17" name="Picture 2" descr="http://4.bp.blogspot.com/-lCRCFW54Qis/U-zck8ILPEI/AAAAAAAAl6w/7ei6nCZ5spg/s1600/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4" y="362473"/>
            <a:ext cx="3034411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77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81000" y="404665"/>
            <a:ext cx="8218984" cy="1652736"/>
          </a:xfrm>
        </p:spPr>
        <p:txBody>
          <a:bodyPr>
            <a:normAutofit/>
          </a:bodyPr>
          <a:lstStyle/>
          <a:p>
            <a:pPr algn="just"/>
            <a:r>
              <a:rPr lang="es-MX" sz="3200" b="1" dirty="0" smtClean="0">
                <a:solidFill>
                  <a:srgbClr val="FF0000"/>
                </a:solidFill>
              </a:rPr>
              <a:t>En el capitalismo se cree que la economía va bien cuando las ganancias de las empresas aumentan</a:t>
            </a:r>
            <a:endParaRPr lang="es-MX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2.bp.blogspot.com/_sQstvz4A02c/TDOU_4dNIdI/AAAAAAAABpM/vJZYUmkO5nY/s1600/capitalismo_salvaj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057400"/>
            <a:ext cx="529137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457200" y="59436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AUNQUE ESTE AUMENTO DE LAS GANANCIAS SIGNIFIQUE LA MUERTE DE LAS PERSONAS O LA DESTRUCCION DE LA NATURALEZA</a:t>
            </a:r>
            <a:endParaRPr lang="es-MX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3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8001000" cy="1981200"/>
          </a:xfrm>
        </p:spPr>
        <p:txBody>
          <a:bodyPr>
            <a:noAutofit/>
          </a:bodyPr>
          <a:lstStyle/>
          <a:p>
            <a:pPr algn="just"/>
            <a:r>
              <a:rPr lang="es-MX" sz="2800" dirty="0" smtClean="0"/>
              <a:t>La consolidación del patriarcado y del capitalismo  provocaron que poco </a:t>
            </a:r>
            <a:r>
              <a:rPr lang="es-MX" sz="2800" dirty="0"/>
              <a:t>a poco se fue olvidando  el significado original de la  palabra  economía,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914400" y="4800600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/>
              <a:t>Y las personas que continuaron “cuidando el fuego” (mujeres </a:t>
            </a:r>
            <a:r>
              <a:rPr lang="es-MX" sz="2400" dirty="0"/>
              <a:t>que realizan trabajos del </a:t>
            </a:r>
            <a:r>
              <a:rPr lang="es-MX" sz="2400" dirty="0" smtClean="0"/>
              <a:t>cuidado) ,  </a:t>
            </a:r>
            <a:r>
              <a:rPr lang="es-MX" sz="2400" dirty="0"/>
              <a:t>se fueron haciendo invisibles para el análisis económico.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> </a:t>
            </a:r>
            <a:br>
              <a:rPr lang="es-MX" dirty="0"/>
            </a:br>
            <a:endParaRPr lang="es-MX" dirty="0"/>
          </a:p>
        </p:txBody>
      </p:sp>
      <p:pic>
        <p:nvPicPr>
          <p:cNvPr id="6" name="Picture 2" descr="http://www.eluniversal.com.mx/img/2008/12/Soc/comidanota.jpg"/>
          <p:cNvPicPr>
            <a:picLocks noChangeAspect="1" noChangeArrowheads="1"/>
          </p:cNvPicPr>
          <p:nvPr/>
        </p:nvPicPr>
        <p:blipFill>
          <a:blip r:embed="rId2"/>
          <a:srcRect t="4115" b="4332"/>
          <a:stretch>
            <a:fillRect/>
          </a:stretch>
        </p:blipFill>
        <p:spPr bwMode="auto">
          <a:xfrm>
            <a:off x="2514600" y="2286000"/>
            <a:ext cx="3276600" cy="236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51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696200" cy="2971799"/>
          </a:xfrm>
        </p:spPr>
        <p:txBody>
          <a:bodyPr>
            <a:noAutofit/>
          </a:bodyPr>
          <a:lstStyle/>
          <a:p>
            <a:r>
              <a:rPr lang="es-MX" dirty="0" smtClean="0"/>
              <a:t>La economía feminista propone recuperar el significado original y esencial de la ECONOMIA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221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7200" y="1676401"/>
            <a:ext cx="8001000" cy="192405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LA ECONOMIA DEBE TENER COMO OBJETIVO FUNDAMENTAL LA SOSTENIBILIDAD DE LA VIDA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567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SOSTENIBILIDAD DE LA VIDA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sz="3600" dirty="0" smtClean="0"/>
              <a:t>La producción de los </a:t>
            </a:r>
            <a:r>
              <a:rPr lang="es-MX" sz="3600" dirty="0"/>
              <a:t>bienes y </a:t>
            </a:r>
            <a:r>
              <a:rPr lang="es-MX" sz="3600" dirty="0" smtClean="0"/>
              <a:t>de los </a:t>
            </a:r>
            <a:r>
              <a:rPr lang="es-MX" sz="3600" dirty="0"/>
              <a:t>servicios que </a:t>
            </a:r>
            <a:r>
              <a:rPr lang="es-MX" sz="3600" dirty="0" smtClean="0"/>
              <a:t>garantizan la </a:t>
            </a:r>
            <a:r>
              <a:rPr lang="es-MX" sz="3600" dirty="0">
                <a:solidFill>
                  <a:srgbClr val="C00000"/>
                </a:solidFill>
              </a:rPr>
              <a:t>REPRODUCCION COTIDIANA DE LA VIDA DE LAS </a:t>
            </a:r>
            <a:r>
              <a:rPr lang="es-MX" sz="3600" dirty="0" smtClean="0">
                <a:solidFill>
                  <a:srgbClr val="C00000"/>
                </a:solidFill>
              </a:rPr>
              <a:t>PERSONAS EN CONDICIONES NORMALES Y DIGNAS</a:t>
            </a:r>
            <a:endParaRPr lang="es-MX" sz="3600" dirty="0">
              <a:solidFill>
                <a:srgbClr val="C00000"/>
              </a:solidFill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1943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3600" dirty="0" smtClean="0">
                <a:solidFill>
                  <a:srgbClr val="A50021"/>
                </a:solidFill>
              </a:rPr>
              <a:t>La vida de las personas tiene un ciclo natural</a:t>
            </a:r>
          </a:p>
        </p:txBody>
      </p:sp>
      <p:sp>
        <p:nvSpPr>
          <p:cNvPr id="17411" name="Oval 5"/>
          <p:cNvSpPr>
            <a:spLocks noChangeArrowheads="1"/>
          </p:cNvSpPr>
          <p:nvPr/>
        </p:nvSpPr>
        <p:spPr bwMode="auto">
          <a:xfrm>
            <a:off x="468313" y="2133600"/>
            <a:ext cx="7705725" cy="4103688"/>
          </a:xfrm>
          <a:prstGeom prst="ellipse">
            <a:avLst/>
          </a:prstGeom>
          <a:noFill/>
          <a:ln w="76200" cmpd="tri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MX">
              <a:latin typeface="Tahoma" pitchFamily="34" charset="0"/>
            </a:endParaRP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250825" y="3500438"/>
            <a:ext cx="1441450" cy="722312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SV" b="1">
                <a:solidFill>
                  <a:schemeClr val="bg1"/>
                </a:solidFill>
                <a:latin typeface="Calibri" pitchFamily="34" charset="0"/>
              </a:rPr>
              <a:t>Nacimiento</a:t>
            </a:r>
            <a:endParaRPr lang="es-ES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250825" y="4221163"/>
            <a:ext cx="1441450" cy="6492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SV" b="1">
                <a:solidFill>
                  <a:schemeClr val="bg1"/>
                </a:solidFill>
                <a:latin typeface="Calibri" pitchFamily="34" charset="0"/>
              </a:rPr>
              <a:t>Muerte</a:t>
            </a:r>
            <a:endParaRPr lang="es-ES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414" name="Line 9"/>
          <p:cNvSpPr>
            <a:spLocks noChangeShapeType="1"/>
          </p:cNvSpPr>
          <p:nvPr/>
        </p:nvSpPr>
        <p:spPr bwMode="auto">
          <a:xfrm flipH="1">
            <a:off x="468313" y="4868863"/>
            <a:ext cx="215900" cy="360362"/>
          </a:xfrm>
          <a:prstGeom prst="line">
            <a:avLst/>
          </a:prstGeom>
          <a:noFill/>
          <a:ln w="762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7415" name="Line 10"/>
          <p:cNvSpPr>
            <a:spLocks noChangeShapeType="1"/>
          </p:cNvSpPr>
          <p:nvPr/>
        </p:nvSpPr>
        <p:spPr bwMode="auto">
          <a:xfrm>
            <a:off x="684213" y="4868863"/>
            <a:ext cx="503237" cy="71437"/>
          </a:xfrm>
          <a:prstGeom prst="line">
            <a:avLst/>
          </a:prstGeom>
          <a:noFill/>
          <a:ln w="762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pic>
        <p:nvPicPr>
          <p:cNvPr id="17416" name="Picture 11" descr="asistencia sanitaria,bebés,gente,gente trabajando,médicas,medicinas,médicos,mujeres,nacimientos,ocasiones especiales,profesiones,sexo femenin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4" descr="arreglos florales,ataúdes,féretros,flores,funerales,muert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9" b="24361"/>
          <a:stretch>
            <a:fillRect/>
          </a:stretch>
        </p:blipFill>
        <p:spPr bwMode="auto">
          <a:xfrm>
            <a:off x="779934" y="4984239"/>
            <a:ext cx="1944687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57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002060"/>
                </a:solidFill>
              </a:rPr>
              <a:t>El ciclo de la vida humana depende de la satisfacción de necesidades </a:t>
            </a:r>
            <a:r>
              <a:rPr lang="es-MX" sz="5300" dirty="0" smtClean="0">
                <a:solidFill>
                  <a:srgbClr val="FF0000"/>
                </a:solidFill>
              </a:rPr>
              <a:t>VITALES</a:t>
            </a:r>
            <a:endParaRPr lang="es-MX" sz="5300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400" y="2514600"/>
            <a:ext cx="8147248" cy="2448271"/>
          </a:xfrm>
        </p:spPr>
        <p:txBody>
          <a:bodyPr>
            <a:normAutofit/>
          </a:bodyPr>
          <a:lstStyle/>
          <a:p>
            <a:endParaRPr lang="es-MX" dirty="0" smtClean="0"/>
          </a:p>
          <a:p>
            <a:r>
              <a:rPr lang="es-MX" dirty="0" smtClean="0"/>
              <a:t>FISIOLOGICAS</a:t>
            </a:r>
          </a:p>
          <a:p>
            <a:r>
              <a:rPr lang="es-MX" dirty="0" smtClean="0"/>
              <a:t> SEGURIDAD Y PROTECCION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1568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3400" y="2392429"/>
            <a:ext cx="20882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RESPIRAR</a:t>
            </a:r>
            <a:endParaRPr lang="es-MX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099544" y="2462431"/>
            <a:ext cx="2736304" cy="646331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BEBER AGUA</a:t>
            </a:r>
            <a:endParaRPr lang="es-MX" sz="3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274544" y="2392429"/>
            <a:ext cx="2557264" cy="954107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ALIMENTACION ADECUADA </a:t>
            </a:r>
            <a:endParaRPr lang="es-MX" sz="28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146152" y="377131"/>
            <a:ext cx="2592288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NECESIDADES FISIOLOGICAS</a:t>
            </a:r>
            <a:endParaRPr lang="es-MX" sz="32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87872" y="3865084"/>
            <a:ext cx="2592288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DESCANSO (DORMIR)</a:t>
            </a:r>
            <a:endParaRPr lang="es-MX" sz="32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507184" y="3988195"/>
            <a:ext cx="1946424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LIMPIEZA CORPORAL</a:t>
            </a:r>
            <a:endParaRPr lang="es-MX" sz="28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096000" y="4361892"/>
            <a:ext cx="2592288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 SEXO</a:t>
            </a:r>
          </a:p>
        </p:txBody>
      </p:sp>
    </p:spTree>
    <p:extLst>
      <p:ext uri="{BB962C8B-B14F-4D97-AF65-F5344CB8AC3E}">
        <p14:creationId xmlns:p14="http://schemas.microsoft.com/office/powerpoint/2010/main" val="210209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600" dirty="0" smtClean="0"/>
              <a:t>Cuando pensamos en economía, lo primero que imaginamos es esto:</a:t>
            </a:r>
            <a:endParaRPr lang="es-MX" sz="3600" dirty="0"/>
          </a:p>
        </p:txBody>
      </p:sp>
      <p:pic>
        <p:nvPicPr>
          <p:cNvPr id="198658" name="Picture 2" descr="https://encrypted-tbn0.gstatic.com/images?q=tbn:ANd9GcTia14erKX2FcXL7RD2c9FNxS91WNA6Tyq9P2ePv-J_DXEm4xwwqhzNhS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3096344" cy="206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QSEhQUEhQVFhQWFBUUFRUUFBEUFBQVFBUXFhUWFhUYHCggGBolHBQVITEhJSkrLi4uFx8zODMsNygtLisBCgoKDg0OGxAQGywkICQsLywsLC8sLCwsLC8sLCwsLCwsLCwsLCwsLCwsLCwsNCwsLCwsLCw0LCwsLDQsLCwsLP/AABEIAOEA4QMBIgACEQEDEQH/xAAcAAEAAgMBAQEAAAAAAAAAAAAABQYBBAcDAgj/xAA+EAACAQIDBQUFBQcDBQAAAAABAgADEQQFIRIxQVFhBhNxgZEiMkKhsQdSYnLRFCMzQ4KSwVOy8CREg6LC/8QAGQEBAAMBAQAAAAAAAAAAAAAAAAIDBAEF/8QAKBEBAAICAgIBAgYDAAAAAAAAAAECAxEhMQQSQRNRIiNhcYGhMpGx/9oADAMBAAIRAxEAPwDuMREBERAREQEREBERAREQEREBERAREQEREBERAREQEREBERAREQEREBERAREQEREBE869ZUUs7BVUXLMQABzJO6Rg7QUmUNTJcHcQLA623tblI2vWvcpRWZ6S8Sv5d2i28U2HqIE2qYq0G29rvgptWW1hsshKaa3DgyfvbfOxaJjcOTExOpZifHfLzHqJ9BrzrjMREBERAREQEREBERAREQEREBERAREQEREBERATBM+K1YIpZiABvJ9JX8fm7Pol1X/2P6fWV5Mtadp0pNum/ntemaVSmxBLoy7O86jS/ISo5VgzRUqX2rnaAtYLpY6k63sJtkzxxOJWmpZ2CqOJ58gN5PQTzsuX3tuWylPWNPcqCVYgFkJKMQNpCw2WKNvUkEjThPu99+vjr9Zq4TEioiut7ML66EeI5zSzfNv2dkNQqtOodhaje6tUAnYc302lBKnmpHKQ9uEvXlMTINt2nhoflIPA5+lRiFek1hf2XG0fAX1mzg85pVG2Adl722H0LH8J3N4b+k7GSJJxzCdo5nUX4rjk2vz3yUwmco2j+wep9n+79ZWcRXVBd2Cj8Rt6c5D4vtIguKal/wATewn6n0EsjyJp8oTgi3w6iDMzmnYztdUOJTDvZkqkhQot3RCM3snivsnT05TpQm7FljJXcMuXHOOdSzERLVZERAREQEREBERAREQEREBERAReJVvtNzQ4XLMVVUkN3fdqRvDVSKYPq0DTqZocSTUB/c3IoAbmUXU1ieO0drZ4bIB+Iz4MCgKYFNdFRVRR0QBR9JieRe/tO3oVrqNPPE1wis7e6oubb/AdTu85z3N82ao/t2LkaL8NJTuA/wCa75Yu32IqU8GalI6pVpM+l/YuwNxy2ik5zh65ao7NvL7Rtu15dANPKU2rMxtox626llFawX7rojDoSoI+tvSbmZ4FMRSqUal9iotiRvU3urjqCAfKRWV+1h6R4hAP7SV/xJmhU2hfjxnKWlCY504vi8M9OoadYDvKblHG8bQ+JehBBB5Ge9HHsNoMSyi2h1I8DLh9o+TXVcWg1QKla3Gnf2Kh/KTYnkekoLHR/KWzESnWeFur48k3FydPackk6eM1XctvN/p6TFpkCZNr9LF9nVHazCj+Faj+iFf/AKnapyP7LqV8aW+7Rc+rIJ1wT2PBj8r+Xl+bP5n8ERE2MhERAREQEREBERAREQEREBERASmfa/gzVynFKttFSob/AHadRXb5KZcjNLMgro1NxdHUow5qwIP1iXYnUqZlWOGIoUqw/mU1Y9GtZx/cGmzaQvZfCnDocOxuFJsTz3Hwva/jeTpE8bvp6PTXxFBXVkdQyMpV1O5lYWIM5lmvY2vhmLUr1qPAqL1VA4VEG+33lvfpOpsJ4sYiJ6di2p2rfZepfDr0Zx8w3+ZMYdtk9DNorffr1O/1juhyE5XFpy19yPTDAqwurAqyncVIsQfIzludZf8AstWpSYi2jUybDapm+ydeI3HqDOrARsDeQCRuJAJHgTumivCG+XPAFPI+Gsz+yX3K3krfpOjBjzPrM3PM+plX0YntZ9aUJ9mlM069ZmuL0lUXBGpe53/lE6eplKIvv1maZ2d1x4Ej6TTiv9OvrEM+Wv1Le0yu0SsUcfUXc5I5N7Q/X5zeoZ0P5o2fxLcr5jeo66gcSJfXPWeOlNsNoTMT5RwQCCCCLgjUEHiDPqXqiIiAiIgIiICIiAiIgIiIHw5kBm+JsDJzEHSVHPamhgVTPMxNNGqgbS3KVFG/gbjqL+c1sg7Y7lrXdCbLVXV1HAOu9vHeOs83bvO/onjTFRfFW2W+TL6SkYFGpsxBsbkDlpzE8m9NZbVj9/8Ab0scxbHEy7PTrrUG0jBl5qb+vI9DBE5vludBDdgyn71M/UXB+stGF7RIRrWT+uyn52kuu4R9fsnwJ6rTmngsbt7tg/lYH6GSlKkx+Eyv330l6THb4VJ9hZ6FVG828So+s8UrgkgcPmOcn6yhuHpsTBoz5rO2ye7C7dvZD32CeCsRqAd1xuveR1Htjg2UEmojXKvTalUL03U2ZGIFiQeIMlrUblzudQkSlpjZkJiO1+F+GsR+alUA/wBpnphc9VlLKyVFG/YIuPG27zEVy1nh2cVo5TVPSe2zNLA41KwJpm9veU6Mt+Y/zukhRPCTmsTyhEzHD4oO9ElqQ2gdWoXADc2p30SpxtuY77E7UsWCxaVUV6ZurC4OoPUEHUEHQg6giQtpoviTg6vf/wDb1GVcSvCm7EImJUcBfZV+FrNwa92G+vwyqyV3zC3xMAzM1KCIiAiIgIiICIiAiIgeVcaSoZ7T3y5ONJAZxhr3gcvxTd1iKVQ+6GKP+SoCh9CQfKQee4bu6xHjLlm+Ave40lUzy5ChvfTQE/Gg0B6sNAfI8Zlz4/xReP2lpwX1uqJWeGJq3NuA+s9arWBPSalPdMeWW3HD6p0VJ90HyEnsHglA90X8BpI3L6eu0fKTuH3SmY+ZWTb4fQorbcPQS6ZZWsq9FXzGyJT2cCWHBVrJTb8CX8NkXiMkVlVekzC0ASmdssu7qqMQP4dYinW5LVAslTwYAKeoHOXDLztC1+F16jj9ZnMMClam9KqLo67LDf1BHUEAjqBNlZi9WXc1nbkObULC43fSQb1ChDqSGG4jQ+F+UsuOpPTL0av8Sk2wx++vwVBzDLYyu5lS2Tbgd0zRSaS2xf2hY8izdywdDaqut+BHEMOXMTqmV40VaaVALX95fusNGXr+lpyLsHR2qjk7t06R2axqM9WkgsECt57RRvoJdjtu2mfLXXK0AT5q0FdWRwGRlKMp1DKwswPiCZ9UtQJ6ASatpdhccxp1cLVbaq4Op3JYm7PRI2sNVbW5LU7XPNW5Szyh4er3OeKBuxWA9oXsC2HqHZNuJ2WPzl7E3Unddsto1LMREkiREQEREBERAREQE1cXRuJtTDCBTs2wEqWbZOHBDDT0IPAg8DOmZjQuBITE4K8Diue5dUoqdoFkv74B0H4wPd8d3hI6gbi41HMaj1nZsRlV+ErmYdjKLt7mzUbjSLJUPku/zFpkzePExuJ1/wAa8XkzHExtU6IsAPCSFKsFUkkAKLkk2AHM8pZsu7BqGBrVapUfy/3W14M6qLeUtWGyigEaj3Sd26lXQi4cHftHeZmnDvhd9aPs5kOssWC/hU/yL9LSE7TdmsTgNaL7eDANqjU+9qYcX0WrqLoODgHra2u32ax3e0dliC9OwJUABka5puANLGzDxQzLbxr1j27hbOetuFlyvEkaDevtL1HEfP5y0LZ1BG4i4lHVypDDeOHPmJaMkxQPsX0b2k8bXI9NfIyzBaaz6yqyRvlWftEyjaQYlfeojZqj71G97/0G58CeU5xmiXXw18p3zE0wbggEEWIOoIOhB6WnFu1OVHCV3o2PdkFqTb/3bbgeWySV8hzE12r7cwhjv68S2+wVPZovUP3ma/QCWP7NKJb9pxB92o6onUBndz4e2g8jK3keCq4qiuBw2hYD9qr2/d4emdWUn4qjWtsjgeGpHVMuy9MPSSjSvsU1CLe20bb2YjexNyTzMqwVmN2n5SzWjqG/htxntaeOG4zYAlk9qo6UjNnv2gy1V+DD1i/QOKlv9onSxOUdhsR+3Z5jMUv8KhS7imdNVLbCHz7qqw6MJ1cTZjjVVGTtmIiWKyIiAiIgIiICIiAiIga+MX2fOaDU5KVVuCJH2gVPE5wRiWouO6pq2yXU3cggFWLEeypuN2ovv0k/RoKlwoA58STzZjqx6mVvtbRCVw9tHTXxTQ/LZ9JI5RmI2VR20Ngj8COCk/Q+U829595izZWv4YmG/VXWKZsZs1KV/Ga5W0sidwjLbWVvMOyNHaNXD/8AT1GuG7tQaTX1u9HQb9TslSecnFqETDMTvjRtUK+U4lf5aVBwak4BP/jqWt/cYwRrUzsvh8SpB2kYYetUAO+xamGFv1MudClfXhNq0qtirM8LIyTrlHrW2wrWK3GqsGUg8QQQDvkZn+QU8YqCoWXYfaDIQGKkWdCT8LaegkxUa5JimtyJdHCpnLsvpYemKdFFpoNdlRYEnex4sx4k6meTTeqmwM0ZGHXvhxpKd9p/an9moHD0m/6ispFwdaNJrhn03MdQvmeEme0HaBcKuyoD1raJ8KX12qlv9u89N84221jMatN2NR3e9WobXNveGmgsBuGg3CVxbdtQtrTcbnp1f7JMrGGwNPSz1z3787MAKY8kC+sv6mV3KTYADQAAAcgBYD0k/TOk9KI1GmG07nb0iInXCIiAiIgIiICIiAiIgYvNDFCx6GbrGR+Na4MCu9rV2qSsN6OD/SwKn57M53VzM0GKNrRbUjipPxL05jj4779nVayOG3WN/wBZzvPkDAMNQQCCNxBmDyafmRM9S2ePbddfZZ8k7ad1srWvUoaBai61EHIg++vT3h13C94LFUq6B6TrUQ/EpvboRvU9DYzg+HP/ADhJHAYp6TbdKo1JvvKxW/RuDDodJRFppx2umkW64dsOHEytAeMo2Xdta6gd5TSsPvKe7b1UFT6CTuE7Y0X95KqeIVh6g/4k4yxPyrnFaPhYbTxr1OEjX7SUODEf0P8ApNR+0dAfE58Eb/NpOJj7oan7JWe+GTjKrie1yL7lJmP4mVB8gxnrkvaepVqfvVRKROwAoa4Y2sSxOo3Dd8XSQtlr1t2Mdtb0smJbhKZnfajZDimRTVGZXqPYMpU2YC/uag79eVpbTcmcx+2Hs3bZxlIeydlMQBf3hpSqkcdLoT+WJ5j13p3Hr25VLOu0e2ClG4U+9UNw7332vqoPM6npJb7NMB7TVSPwL57/ANJSQtyAN+6dj7J5b3VNFtqN/jLPHxxvjqFnk31XX3XXK10EnqW6RGX090mKYm95z0iIgIiICIiAiIgIiICIiB8OJF4/SSxmhjqdxAoWfsTccJScSdkGmfdJup+6TvU9Cfmes6RmmDveU/NstuCCNJC9IvGpSpeazuFWoDW02WGkj8Qr4dva9qnfRjvXox5fi9ec2v2sW1B+s87LE0tqXo45i8bh5GoVPskjwJH0m9hcyqj47/mCn52vIevjF6+kzQxwvoDOTMaTiJWmnmLnfs+k8sRmBHEX8JELiiek8nqzP7z8LIpHy+sXj3O9z5afSWPstVtSVG/mbTf1Fjb1UD5SlYmpLbTp7KKo02VUeBAGvrIXn1iEpjfDqORYzvKevvqdl+v3W8x8wZsY/CpWp1KVUbVOojI45qwsbHgeIPAiU/Ic02WWofdPsVRy6+RsfAmWrH5jSoi9Woq8hvY+CjUyfvPbJNNTpx/I+zPc4+tRrG70LMg/1Ea2xWHMWI3bmPSdQyrDWtKp2nzEVq1HEYdLVcPtC9QhRXpN71Jre6OTEmxO6dCylFdEdLlHVXW4sdlgCL9bGep42Wt68d/LL5FbRO7N/CU5vqJ50ktPUTSoZiIgIiICIiAiIgIiICIiAnlVS89ZgwIbG4S8rmYZdfhLtVp3kdicLeBzXMcqvfSVPGZCyfwiAP8ATYEp/TbVPLTpOv4rAdJD4rKukjalbRq0JVtNZ3Di+OpOvv03XrYun9yj6gT5wlQE6EHwIPrbdOq18n6SLxPZym/v00b8yKf8TPbxKzHEtNfLtHcbVC5Ankam/wDzLWey1H/SX0P0vNap2cpKbikgPPYW/raVR4X6/wBLJ839P7VFMQjVEG0LF0BI9oAFgCSRoABeXyuNTIXFZdoRbTcRw9JuZXWLU9ljd6fsMfvD4G81sD1Vpn8zx/SsWhZ4/kfUtMS3cHjhSLFzamVJYncpUaH/AB5iQGO7UKL90pdjvd7qPIb287T67UVbUtni7AeS+0foPWVa0pw0ia7lfbieE5k2GrZli6OHd22aj+2F9lVprrUIUaX2QRc31In6Ww9AKAFAAAAAG4ACwA6ATkn2IZMB3uLYam+HpdFBDVT5kIv9J5zsST18FPWrzfIvu+vsyBMxEuZyIiAiIgIiICIiAiIgIiICIiBgiebpPWYtA0quHmnVwfSTBE+DTgV6pgOk13y3pLMaM+Th4FXOV9JqYrKdN0uYw4nnWwogcxx+V79JWsXR7lxU3L7lTlsE6N/SbHwLTrGPwHSVzMMjVwQ243BFt4O+QvSL1ms/KVbTW0WhyntVVvW2eFNAD0Zjdr+Wz6TVy/K6tYgU0Nj8beyvlfVvIW6y9DselNyx2qjXuHqe0w0sOlwBa9pO5ZltiNJnxeLFaxFmnJ5cz/jCz9mMCmHoUqNO+yiWBNrkk7TMepYsfOWeg0hcvp2AkxRmtkbMTAmYCIiAiIgIiICIiAiIgIiICIiAiIgJi0zEDFotMxAxaCJmIGhiaN5G1sLJ11ng1GBAPgb8J6YfL7cJNDDz1SjA1sPh7TcVZ9BZ9QMWmYiAiIgIiICIiAiIgIiICIiAiIgIiICIiAiIgIiIGDPiIgfQmYiBmIiAiIgIiICIiAiI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7" descr="data:image/jpeg;base64,/9j/4AAQSkZJRgABAQAAAQABAAD/2wCEAAkGBxQSEhQUEhQVFhQWFBUUFRUUFBEUFBQVFBUXFhUWFhUYHCggGBolHBQVITEhJSkrLi4uFx8zODMsNygtLisBCgoKDg0OGxAQGywkICQsLywsLC8sLCwsLC8sLCwsLCwsLCwsLCwsLCwsLCwsNCwsLCwsLCw0LCwsLDQsLCwsLP/AABEIAOEA4QMBIgACEQEDEQH/xAAcAAEAAgMBAQEAAAAAAAAAAAAABQYBBAcDAgj/xAA+EAACAQIDBQUFBQcDBQAAAAABAgADEQQFIRIxQVFhBhNxgZEiMkKhsQdSYnLRFCMzQ4KSwVOy8CREg6LC/8QAGQEBAAMBAQAAAAAAAAAAAAAAAAIDBAEF/8QAKBEBAAICAgIBAgYDAAAAAAAAAAECAxEhMQQSQRNRIiNhcYGhMpGx/9oADAMBAAIRAxEAPwDuMREBERAREQEREBERAREQEREBERAREQEREBERAREQEREBERAREQEREBERAREQEREBE869ZUUs7BVUXLMQABzJO6Rg7QUmUNTJcHcQLA623tblI2vWvcpRWZ6S8Sv5d2i28U2HqIE2qYq0G29rvgptWW1hsshKaa3DgyfvbfOxaJjcOTExOpZifHfLzHqJ9BrzrjMREBERAREQEREBERAREQEREBERAREQEREBERATBM+K1YIpZiABvJ9JX8fm7Pol1X/2P6fWV5Mtadp0pNum/ntemaVSmxBLoy7O86jS/ISo5VgzRUqX2rnaAtYLpY6k63sJtkzxxOJWmpZ2CqOJ58gN5PQTzsuX3tuWylPWNPcqCVYgFkJKMQNpCw2WKNvUkEjThPu99+vjr9Zq4TEioiut7ML66EeI5zSzfNv2dkNQqtOodhaje6tUAnYc302lBKnmpHKQ9uEvXlMTINt2nhoflIPA5+lRiFek1hf2XG0fAX1mzg85pVG2Adl722H0LH8J3N4b+k7GSJJxzCdo5nUX4rjk2vz3yUwmco2j+wep9n+79ZWcRXVBd2Cj8Rt6c5D4vtIguKal/wATewn6n0EsjyJp8oTgi3w6iDMzmnYztdUOJTDvZkqkhQot3RCM3snivsnT05TpQm7FljJXcMuXHOOdSzERLVZERAREQEREBERAREQEREBERAReJVvtNzQ4XLMVVUkN3fdqRvDVSKYPq0DTqZocSTUB/c3IoAbmUXU1ieO0drZ4bIB+Iz4MCgKYFNdFRVRR0QBR9JieRe/tO3oVrqNPPE1wis7e6oubb/AdTu85z3N82ao/t2LkaL8NJTuA/wCa75Yu32IqU8GalI6pVpM+l/YuwNxy2ik5zh65ao7NvL7Rtu15dANPKU2rMxtox626llFawX7rojDoSoI+tvSbmZ4FMRSqUal9iotiRvU3urjqCAfKRWV+1h6R4hAP7SV/xJmhU2hfjxnKWlCY504vi8M9OoadYDvKblHG8bQ+JehBBB5Ge9HHsNoMSyi2h1I8DLh9o+TXVcWg1QKla3Gnf2Kh/KTYnkekoLHR/KWzESnWeFur48k3FydPackk6eM1XctvN/p6TFpkCZNr9LF9nVHazCj+Faj+iFf/AKnapyP7LqV8aW+7Rc+rIJ1wT2PBj8r+Xl+bP5n8ERE2MhERAREQEREBERAREQEREBERASmfa/gzVynFKttFSob/AHadRXb5KZcjNLMgro1NxdHUow5qwIP1iXYnUqZlWOGIoUqw/mU1Y9GtZx/cGmzaQvZfCnDocOxuFJsTz3Hwva/jeTpE8bvp6PTXxFBXVkdQyMpV1O5lYWIM5lmvY2vhmLUr1qPAqL1VA4VEG+33lvfpOpsJ4sYiJ6di2p2rfZepfDr0Zx8w3+ZMYdtk9DNorffr1O/1juhyE5XFpy19yPTDAqwurAqyncVIsQfIzludZf8AstWpSYi2jUybDapm+ydeI3HqDOrARsDeQCRuJAJHgTumivCG+XPAFPI+Gsz+yX3K3krfpOjBjzPrM3PM+plX0YntZ9aUJ9mlM069ZmuL0lUXBGpe53/lE6eplKIvv1maZ2d1x4Ej6TTiv9OvrEM+Wv1Le0yu0SsUcfUXc5I5N7Q/X5zeoZ0P5o2fxLcr5jeo66gcSJfXPWeOlNsNoTMT5RwQCCCCLgjUEHiDPqXqiIiAiIgIiICIiAiIgIiIHw5kBm+JsDJzEHSVHPamhgVTPMxNNGqgbS3KVFG/gbjqL+c1sg7Y7lrXdCbLVXV1HAOu9vHeOs83bvO/onjTFRfFW2W+TL6SkYFGpsxBsbkDlpzE8m9NZbVj9/8Ab0scxbHEy7PTrrUG0jBl5qb+vI9DBE5vludBDdgyn71M/UXB+stGF7RIRrWT+uyn52kuu4R9fsnwJ6rTmngsbt7tg/lYH6GSlKkx+Eyv330l6THb4VJ9hZ6FVG828So+s8UrgkgcPmOcn6yhuHpsTBoz5rO2ye7C7dvZD32CeCsRqAd1xuveR1Htjg2UEmojXKvTalUL03U2ZGIFiQeIMlrUblzudQkSlpjZkJiO1+F+GsR+alUA/wBpnphc9VlLKyVFG/YIuPG27zEVy1nh2cVo5TVPSe2zNLA41KwJpm9veU6Mt+Y/zukhRPCTmsTyhEzHD4oO9ElqQ2gdWoXADc2p30SpxtuY77E7UsWCxaVUV6ZurC4OoPUEHUEHQg6giQtpoviTg6vf/wDb1GVcSvCm7EImJUcBfZV+FrNwa92G+vwyqyV3zC3xMAzM1KCIiAiIgIiICIiAiIgeVcaSoZ7T3y5ONJAZxhr3gcvxTd1iKVQ+6GKP+SoCh9CQfKQee4bu6xHjLlm+Ave40lUzy5ChvfTQE/Gg0B6sNAfI8Zlz4/xReP2lpwX1uqJWeGJq3NuA+s9arWBPSalPdMeWW3HD6p0VJ90HyEnsHglA90X8BpI3L6eu0fKTuH3SmY+ZWTb4fQorbcPQS6ZZWsq9FXzGyJT2cCWHBVrJTb8CX8NkXiMkVlVekzC0ASmdssu7qqMQP4dYinW5LVAslTwYAKeoHOXDLztC1+F16jj9ZnMMClam9KqLo67LDf1BHUEAjqBNlZi9WXc1nbkObULC43fSQb1ChDqSGG4jQ+F+UsuOpPTL0av8Sk2wx++vwVBzDLYyu5lS2Tbgd0zRSaS2xf2hY8izdywdDaqut+BHEMOXMTqmV40VaaVALX95fusNGXr+lpyLsHR2qjk7t06R2axqM9WkgsECt57RRvoJdjtu2mfLXXK0AT5q0FdWRwGRlKMp1DKwswPiCZ9UtQJ6ASatpdhccxp1cLVbaq4Op3JYm7PRI2sNVbW5LU7XPNW5Szyh4er3OeKBuxWA9oXsC2HqHZNuJ2WPzl7E3Unddsto1LMREkiREQEREBERAREQE1cXRuJtTDCBTs2wEqWbZOHBDDT0IPAg8DOmZjQuBITE4K8Diue5dUoqdoFkv74B0H4wPd8d3hI6gbi41HMaj1nZsRlV+ErmYdjKLt7mzUbjSLJUPku/zFpkzePExuJ1/wAa8XkzHExtU6IsAPCSFKsFUkkAKLkk2AHM8pZsu7BqGBrVapUfy/3W14M6qLeUtWGyigEaj3Sd26lXQi4cHftHeZmnDvhd9aPs5kOssWC/hU/yL9LSE7TdmsTgNaL7eDANqjU+9qYcX0WrqLoODgHra2u32ax3e0dliC9OwJUABka5puANLGzDxQzLbxr1j27hbOetuFlyvEkaDevtL1HEfP5y0LZ1BG4i4lHVypDDeOHPmJaMkxQPsX0b2k8bXI9NfIyzBaaz6yqyRvlWftEyjaQYlfeojZqj71G97/0G58CeU5xmiXXw18p3zE0wbggEEWIOoIOhB6WnFu1OVHCV3o2PdkFqTb/3bbgeWySV8hzE12r7cwhjv68S2+wVPZovUP3ma/QCWP7NKJb9pxB92o6onUBndz4e2g8jK3keCq4qiuBw2hYD9qr2/d4emdWUn4qjWtsjgeGpHVMuy9MPSSjSvsU1CLe20bb2YjexNyTzMqwVmN2n5SzWjqG/htxntaeOG4zYAlk9qo6UjNnv2gy1V+DD1i/QOKlv9onSxOUdhsR+3Z5jMUv8KhS7imdNVLbCHz7qqw6MJ1cTZjjVVGTtmIiWKyIiAiIgIiICIiAiIga+MX2fOaDU5KVVuCJH2gVPE5wRiWouO6pq2yXU3cggFWLEeypuN2ovv0k/RoKlwoA58STzZjqx6mVvtbRCVw9tHTXxTQ/LZ9JI5RmI2VR20Ngj8COCk/Q+U829595izZWv4YmG/VXWKZsZs1KV/Ga5W0sidwjLbWVvMOyNHaNXD/8AT1GuG7tQaTX1u9HQb9TslSecnFqETDMTvjRtUK+U4lf5aVBwak4BP/jqWt/cYwRrUzsvh8SpB2kYYetUAO+xamGFv1MudClfXhNq0qtirM8LIyTrlHrW2wrWK3GqsGUg8QQQDvkZn+QU8YqCoWXYfaDIQGKkWdCT8LaegkxUa5JimtyJdHCpnLsvpYemKdFFpoNdlRYEnex4sx4k6meTTeqmwM0ZGHXvhxpKd9p/an9moHD0m/6ispFwdaNJrhn03MdQvmeEme0HaBcKuyoD1raJ8KX12qlv9u89N84221jMatN2NR3e9WobXNveGmgsBuGg3CVxbdtQtrTcbnp1f7JMrGGwNPSz1z3787MAKY8kC+sv6mV3KTYADQAAAcgBYD0k/TOk9KI1GmG07nb0iInXCIiAiIgIiICIiAiIgYvNDFCx6GbrGR+Na4MCu9rV2qSsN6OD/SwKn57M53VzM0GKNrRbUjipPxL05jj4779nVayOG3WN/wBZzvPkDAMNQQCCNxBmDyafmRM9S2ePbddfZZ8k7ad1srWvUoaBai61EHIg++vT3h13C94LFUq6B6TrUQ/EpvboRvU9DYzg+HP/ADhJHAYp6TbdKo1JvvKxW/RuDDodJRFppx2umkW64dsOHEytAeMo2Xdta6gd5TSsPvKe7b1UFT6CTuE7Y0X95KqeIVh6g/4k4yxPyrnFaPhYbTxr1OEjX7SUODEf0P8ApNR+0dAfE58Eb/NpOJj7oan7JWe+GTjKrie1yL7lJmP4mVB8gxnrkvaepVqfvVRKROwAoa4Y2sSxOo3Dd8XSQtlr1t2Mdtb0smJbhKZnfajZDimRTVGZXqPYMpU2YC/uag79eVpbTcmcx+2Hs3bZxlIeydlMQBf3hpSqkcdLoT+WJ5j13p3Hr25VLOu0e2ClG4U+9UNw7332vqoPM6npJb7NMB7TVSPwL57/ANJSQtyAN+6dj7J5b3VNFtqN/jLPHxxvjqFnk31XX3XXK10EnqW6RGX090mKYm95z0iIgIiICIiAiIgIiICIiB8OJF4/SSxmhjqdxAoWfsTccJScSdkGmfdJup+6TvU9Cfmes6RmmDveU/NstuCCNJC9IvGpSpeazuFWoDW02WGkj8Qr4dva9qnfRjvXox5fi9ec2v2sW1B+s87LE0tqXo45i8bh5GoVPskjwJH0m9hcyqj47/mCn52vIevjF6+kzQxwvoDOTMaTiJWmnmLnfs+k8sRmBHEX8JELiiek8nqzP7z8LIpHy+sXj3O9z5afSWPstVtSVG/mbTf1Fjb1UD5SlYmpLbTp7KKo02VUeBAGvrIXn1iEpjfDqORYzvKevvqdl+v3W8x8wZsY/CpWp1KVUbVOojI45qwsbHgeIPAiU/Ic02WWofdPsVRy6+RsfAmWrH5jSoi9Woq8hvY+CjUyfvPbJNNTpx/I+zPc4+tRrG70LMg/1Ea2xWHMWI3bmPSdQyrDWtKp2nzEVq1HEYdLVcPtC9QhRXpN71Jre6OTEmxO6dCylFdEdLlHVXW4sdlgCL9bGep42Wt68d/LL5FbRO7N/CU5vqJ50ktPUTSoZiIgIiICIiAiIgIiICIiAnlVS89ZgwIbG4S8rmYZdfhLtVp3kdicLeBzXMcqvfSVPGZCyfwiAP8ATYEp/TbVPLTpOv4rAdJD4rKukjalbRq0JVtNZ3Di+OpOvv03XrYun9yj6gT5wlQE6EHwIPrbdOq18n6SLxPZym/v00b8yKf8TPbxKzHEtNfLtHcbVC5Ankam/wDzLWey1H/SX0P0vNap2cpKbikgPPYW/raVR4X6/wBLJ839P7VFMQjVEG0LF0BI9oAFgCSRoABeXyuNTIXFZdoRbTcRw9JuZXWLU9ljd6fsMfvD4G81sD1Vpn8zx/SsWhZ4/kfUtMS3cHjhSLFzamVJYncpUaH/AB5iQGO7UKL90pdjvd7qPIb287T67UVbUtni7AeS+0foPWVa0pw0ia7lfbieE5k2GrZli6OHd22aj+2F9lVprrUIUaX2QRc31In6Ww9AKAFAAAAAG4ACwA6ATkn2IZMB3uLYam+HpdFBDVT5kIv9J5zsST18FPWrzfIvu+vsyBMxEuZyIiAiIgIiICIiAiIgIiICIiBgiebpPWYtA0quHmnVwfSTBE+DTgV6pgOk13y3pLMaM+Th4FXOV9JqYrKdN0uYw4nnWwogcxx+V79JWsXR7lxU3L7lTlsE6N/SbHwLTrGPwHSVzMMjVwQ243BFt4O+QvSL1ms/KVbTW0WhyntVVvW2eFNAD0Zjdr+Wz6TVy/K6tYgU0Nj8beyvlfVvIW6y9DselNyx2qjXuHqe0w0sOlwBa9pO5ZltiNJnxeLFaxFmnJ5cz/jCz9mMCmHoUqNO+yiWBNrkk7TMepYsfOWeg0hcvp2AkxRmtkbMTAmYCIiAiIgIiICIiAiIgIiICIiAiIgJi0zEDFotMxAxaCJmIGhiaN5G1sLJ11ng1GBAPgb8J6YfL7cJNDDz1SjA1sPh7TcVZ9BZ9QMWmYiAiIgIiICIiAiIgIiICIiAiIgIiICIiAiIgIiIGDPiIgfQmYiBmIiAiIgIiICIiAiIg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98665" name="Picture 9" descr="http://wvw.lamarihuana.com/wp-content/uploads/2012/05/pagar-dinero-298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119" y="1472042"/>
            <a:ext cx="28384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Imagen 50199" descr="http://www.tecnologiahechapalabra.com/img_noticias/2010/6/%7B081A9A13-F387-4BDC-8B5D-3CE531E2323B%7D_BolsaValoresDibujoGrafico-280x2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9" y="4200052"/>
            <a:ext cx="2707420" cy="232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3.bp.blogspot.com/-JZmIsa4gFrk/UB7G31f4f2I/AAAAAAAAACk/MtjpL0lEAPY/s1600/Software+gestion+empresarial+(ERP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1" b="11543"/>
          <a:stretch/>
        </p:blipFill>
        <p:spPr bwMode="auto">
          <a:xfrm>
            <a:off x="2898566" y="4890458"/>
            <a:ext cx="3257610" cy="140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t1.gstatic.com/images?q=tbn:ANd9GcSkt4HJDDn2bQGzEIF5CGXe_yhnf1RZHqPmaAGrRphCr4I8Hrw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44" y="4587121"/>
            <a:ext cx="235267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8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720" y="764704"/>
            <a:ext cx="432048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s-MX" sz="2800" dirty="0" smtClean="0"/>
              <a:t>NECESIDADES DE SEGURIDAD Y PROTECCION</a:t>
            </a:r>
            <a:endParaRPr lang="es-MX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419872" y="2769894"/>
            <a:ext cx="20882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AFECTO</a:t>
            </a:r>
            <a:endParaRPr lang="es-MX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44564" y="2281165"/>
            <a:ext cx="285928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VESTUARIO</a:t>
            </a:r>
            <a:endParaRPr lang="es-MX" sz="4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865068" y="2492896"/>
            <a:ext cx="2880320" cy="12003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CUIDADOS  DE SALUD (FISICA, EMOCIONAL, MENTAL</a:t>
            </a:r>
            <a:endParaRPr lang="es-MX" sz="2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95016" y="3842331"/>
            <a:ext cx="2304256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HABITAT SEGURO</a:t>
            </a:r>
            <a:endParaRPr lang="es-MX" sz="3200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1640708" y="4983250"/>
            <a:ext cx="0" cy="5275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755576" y="5520544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UN ESPACIO QUE REUNA LAS CONDICIONES ADECUADAS PARA RESIDIR Y REPRODUCIR LA VIDA. INCLUYE UNA VIVIENDA SEGURA, PERO NO SE REDUCE A UNA VIVIENDA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94775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1484785"/>
            <a:ext cx="8208912" cy="2115666"/>
          </a:xfrm>
        </p:spPr>
        <p:txBody>
          <a:bodyPr>
            <a:noAutofit/>
          </a:bodyPr>
          <a:lstStyle/>
          <a:p>
            <a:r>
              <a:rPr lang="es-MX" sz="4800" dirty="0" smtClean="0">
                <a:solidFill>
                  <a:srgbClr val="C00000"/>
                </a:solidFill>
              </a:rPr>
              <a:t>Las  necesidades vitales dependen de los ciclos de la naturaleza</a:t>
            </a:r>
            <a:endParaRPr lang="es-MX" sz="4800" dirty="0">
              <a:solidFill>
                <a:srgbClr val="C0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440760" cy="1489720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Algunos ejemplos…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4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37748" cy="1152128"/>
          </a:xfrm>
        </p:spPr>
        <p:txBody>
          <a:bodyPr>
            <a:normAutofit fontScale="90000"/>
          </a:bodyPr>
          <a:lstStyle/>
          <a:p>
            <a:r>
              <a:rPr lang="es-MX" sz="3600" b="1" dirty="0" smtClean="0">
                <a:solidFill>
                  <a:srgbClr val="C00000"/>
                </a:solidFill>
              </a:rPr>
              <a:t>LA NECESIDAD DE RESPIRAR SE SATISFACE CON EL CICLO DEL OXIGENO</a:t>
            </a:r>
            <a:endParaRPr lang="es-MX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1.bp.blogspot.com/-wkYq8Tst0N4/USzIz2aD7FI/AAAAAAAAAD8/CBkGJ2JqKq4/s640/Diapositiva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552728" cy="49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45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3200" b="1" dirty="0" smtClean="0">
                <a:solidFill>
                  <a:srgbClr val="C00000"/>
                </a:solidFill>
              </a:rPr>
              <a:t>EL CICLO DEL OXIGENO DEPENDE DE OTROS DOS CICLOS DE LA NATURALEZA:</a:t>
            </a:r>
            <a:endParaRPr lang="es-MX" sz="32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EL CICLO DE LAS PLANTAS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CICLO DEL AGUA</a:t>
            </a:r>
            <a:endParaRPr lang="es-MX" dirty="0"/>
          </a:p>
        </p:txBody>
      </p:sp>
      <p:pic>
        <p:nvPicPr>
          <p:cNvPr id="2052" name="Picture 4" descr="http://profesor.ws/wp-content/uploads/Ciclo-del-Agu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060763" cy="300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1.gstatic.com/images?q=tbn:ANd9GcR28SytNBBzWSU0GN9g33_VCexIHIL1kpsgrolCgfE0-qaKmCb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42" y="2547233"/>
            <a:ext cx="3980860" cy="318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72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43425"/>
            <a:ext cx="8291264" cy="1498178"/>
          </a:xfrm>
        </p:spPr>
        <p:txBody>
          <a:bodyPr>
            <a:normAutofit/>
          </a:bodyPr>
          <a:lstStyle/>
          <a:p>
            <a:r>
              <a:rPr lang="es-MX" sz="2800" b="1" dirty="0" smtClean="0"/>
              <a:t>La polinización de las plantas depende del ciclo de vida de las abejas, de las mariposas  y de  las aves</a:t>
            </a:r>
            <a:endParaRPr lang="es-MX" sz="2800" b="1" dirty="0"/>
          </a:p>
        </p:txBody>
      </p:sp>
      <p:pic>
        <p:nvPicPr>
          <p:cNvPr id="5122" name="Picture 2" descr="http://www.balticuniv.uu.se/images/stories/SBRupdate/Chapter-6/bee-at-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0023"/>
            <a:ext cx="3528392" cy="250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klip7.cl/entretencion/wp-content/uploads/2011/06/pajaritos-en-ni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46" y="1488809"/>
            <a:ext cx="3511516" cy="263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mariposas.anipedia.net/images/fotos-mariposas-ho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4287547"/>
            <a:ext cx="4248472" cy="233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4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846640" cy="2115666"/>
          </a:xfrm>
        </p:spPr>
        <p:txBody>
          <a:bodyPr>
            <a:normAutofit/>
          </a:bodyPr>
          <a:lstStyle/>
          <a:p>
            <a:r>
              <a:rPr lang="es-MX" b="1" dirty="0" smtClean="0"/>
              <a:t>Y el ciclo de vida las abejas, de las mariposas y de las aves dependen de otros ciclos….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41612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077200" cy="4038600"/>
          </a:xfrm>
        </p:spPr>
        <p:txBody>
          <a:bodyPr>
            <a:noAutofit/>
          </a:bodyPr>
          <a:lstStyle/>
          <a:p>
            <a:r>
              <a:rPr lang="es-MX" sz="4800" dirty="0" smtClean="0"/>
              <a:t>LA SOSTENIBILIDAD DE LA VIDA DEPENDE DE LAS ACTIVIDADES DEL CUIDADO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411666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es-MX" sz="5400" dirty="0" smtClean="0">
                <a:solidFill>
                  <a:srgbClr val="C00000"/>
                </a:solidFill>
              </a:rPr>
              <a:t>El cuidado es de tres </a:t>
            </a:r>
            <a:r>
              <a:rPr lang="es-MX" sz="5400" dirty="0">
                <a:solidFill>
                  <a:srgbClr val="C00000"/>
                </a:solidFill>
              </a:rPr>
              <a:t>tipos: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068763"/>
          </a:xfrm>
        </p:spPr>
        <p:txBody>
          <a:bodyPr/>
          <a:lstStyle/>
          <a:p>
            <a:pPr algn="just"/>
            <a:r>
              <a:rPr lang="es-MX" b="1" dirty="0" smtClean="0"/>
              <a:t>AUTOCUIDADO</a:t>
            </a:r>
          </a:p>
          <a:p>
            <a:pPr marL="0" indent="0" algn="just">
              <a:buNone/>
            </a:pPr>
            <a:endParaRPr lang="es-MX" b="1" dirty="0" smtClean="0"/>
          </a:p>
          <a:p>
            <a:pPr algn="just"/>
            <a:r>
              <a:rPr lang="es-MX" b="1" dirty="0" smtClean="0"/>
              <a:t>CUIDADO </a:t>
            </a:r>
            <a:r>
              <a:rPr lang="es-MX" b="1" dirty="0"/>
              <a:t>DE OTRAS </a:t>
            </a:r>
            <a:r>
              <a:rPr lang="es-MX" b="1" dirty="0" smtClean="0"/>
              <a:t>PERSONAS</a:t>
            </a:r>
          </a:p>
          <a:p>
            <a:pPr algn="just"/>
            <a:endParaRPr lang="es-MX" b="1" dirty="0"/>
          </a:p>
          <a:p>
            <a:pPr algn="just"/>
            <a:endParaRPr lang="es-MX" b="1" dirty="0" smtClean="0"/>
          </a:p>
          <a:p>
            <a:pPr algn="just"/>
            <a:r>
              <a:rPr lang="es-MX" b="1" dirty="0" smtClean="0"/>
              <a:t>CUIDADO </a:t>
            </a:r>
            <a:r>
              <a:rPr lang="es-MX" b="1" dirty="0"/>
              <a:t>DE LA NATURALEZA</a:t>
            </a:r>
          </a:p>
        </p:txBody>
      </p:sp>
    </p:spTree>
    <p:extLst>
      <p:ext uri="{BB962C8B-B14F-4D97-AF65-F5344CB8AC3E}">
        <p14:creationId xmlns:p14="http://schemas.microsoft.com/office/powerpoint/2010/main" val="324868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C00000"/>
                </a:solidFill>
              </a:rPr>
              <a:t>TRABAJO DEL AUTOCUIDAD0</a:t>
            </a:r>
            <a:endParaRPr lang="es-MX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/>
          <a:lstStyle/>
          <a:p>
            <a:pPr algn="just"/>
            <a:r>
              <a:rPr lang="es-MX" dirty="0"/>
              <a:t>E</a:t>
            </a:r>
            <a:r>
              <a:rPr lang="es-MX" dirty="0" smtClean="0"/>
              <a:t>stá </a:t>
            </a:r>
            <a:r>
              <a:rPr lang="es-MX" dirty="0"/>
              <a:t>formado por las actividades que tienen como objetivo </a:t>
            </a:r>
            <a:r>
              <a:rPr lang="es-MX" dirty="0" smtClean="0"/>
              <a:t>mantener </a:t>
            </a:r>
            <a:r>
              <a:rPr lang="es-MX" dirty="0"/>
              <a:t>nuestra propia  vida en condiciones físicas y mentales adecuadas. </a:t>
            </a:r>
          </a:p>
          <a:p>
            <a:pPr marL="0" indent="0" algn="just">
              <a:buNone/>
            </a:pPr>
            <a:endParaRPr lang="es-MX" dirty="0"/>
          </a:p>
        </p:txBody>
      </p:sp>
      <p:pic>
        <p:nvPicPr>
          <p:cNvPr id="3074" name="Picture 2" descr="https://encrypted-tbn2.gstatic.com/images?q=tbn:ANd9GcSsWvQKfZIyNdpmZ7lEmcLzcStsLYyhJuv3V1foJPvZBTq95IREJn4DOyh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21812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1.bp.blogspot.com/-N1PJEYmN3GE/TYCVf1CfFoI/AAAAAAAAAF8/JYPZSR5E4Ec/s400/RELAX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0"/>
            <a:ext cx="2590800" cy="20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eufic.org/upl/1/default/img/FT_071_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8" y="3289402"/>
            <a:ext cx="2369277" cy="260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6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82000" cy="1143000"/>
          </a:xfrm>
        </p:spPr>
        <p:txBody>
          <a:bodyPr>
            <a:noAutofit/>
          </a:bodyPr>
          <a:lstStyle/>
          <a:p>
            <a:pPr algn="l"/>
            <a:r>
              <a:rPr lang="es-MX" sz="3600" dirty="0" smtClean="0">
                <a:solidFill>
                  <a:srgbClr val="C00000"/>
                </a:solidFill>
              </a:rPr>
              <a:t>CUIDADO DE OTRAS </a:t>
            </a:r>
            <a:r>
              <a:rPr lang="es-MX" sz="3600" dirty="0">
                <a:solidFill>
                  <a:srgbClr val="C00000"/>
                </a:solidFill>
              </a:rPr>
              <a:t>P</a:t>
            </a:r>
            <a:r>
              <a:rPr lang="es-MX" sz="3600" dirty="0" smtClean="0">
                <a:solidFill>
                  <a:srgbClr val="C00000"/>
                </a:solidFill>
              </a:rPr>
              <a:t>ERSONAS</a:t>
            </a:r>
            <a:endParaRPr lang="es-MX" sz="3600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400" y="1600201"/>
            <a:ext cx="8153400" cy="198119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MX" dirty="0" smtClean="0"/>
              <a:t>Actividades ara </a:t>
            </a:r>
            <a:r>
              <a:rPr lang="es-MX" dirty="0"/>
              <a:t>asegurar las condiciones cotidianas de la vida de otras personas que no pueden </a:t>
            </a:r>
            <a:r>
              <a:rPr lang="es-MX" dirty="0" smtClean="0"/>
              <a:t>cuidarse por sí mismas como </a:t>
            </a:r>
            <a:r>
              <a:rPr lang="es-MX" dirty="0"/>
              <a:t>por ejemplo  niños y niñas; personas de edad avanzada; personas enfermas.</a:t>
            </a:r>
          </a:p>
          <a:p>
            <a:endParaRPr lang="es-MX" dirty="0"/>
          </a:p>
        </p:txBody>
      </p:sp>
      <p:pic>
        <p:nvPicPr>
          <p:cNvPr id="4098" name="Picture 2" descr="http://albalactanciamaterna.org/wp-content/uploads/amamantar-sent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33800"/>
            <a:ext cx="2438400" cy="291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.bp.blogspot.com/_OXc6U1jHJsg/TRclxj39wfI/AAAAAAAAHkI/KN17X9tpUBc/s1600/Consejos%2BCuidando%2Ba%2Botra%2BPerso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3962400"/>
            <a:ext cx="3485059" cy="244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04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El significado original de la economía no es este….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0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dirty="0" smtClean="0">
                <a:solidFill>
                  <a:srgbClr val="C00000"/>
                </a:solidFill>
              </a:rPr>
              <a:t>CUIDADO DE LA NATURALEZA</a:t>
            </a:r>
            <a:endParaRPr lang="es-MX" sz="3600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76400"/>
            <a:ext cx="8001000" cy="23622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MX" dirty="0" smtClean="0"/>
              <a:t>Actividades para mantener el </a:t>
            </a:r>
            <a:r>
              <a:rPr lang="es-MX" dirty="0"/>
              <a:t>entorno natural que hace </a:t>
            </a:r>
            <a:r>
              <a:rPr lang="es-MX" dirty="0" smtClean="0"/>
              <a:t>posible  nuestra  vida: cuidado de fuentes de </a:t>
            </a:r>
            <a:r>
              <a:rPr lang="es-MX" dirty="0"/>
              <a:t>agua, </a:t>
            </a:r>
            <a:r>
              <a:rPr lang="es-MX" dirty="0" smtClean="0"/>
              <a:t>de plantas que producen el oxígeno </a:t>
            </a:r>
            <a:r>
              <a:rPr lang="es-MX" dirty="0"/>
              <a:t>para respirar, </a:t>
            </a:r>
            <a:r>
              <a:rPr lang="es-MX" dirty="0" smtClean="0"/>
              <a:t> de las plantas y  variedades de semillas,  realización de obras </a:t>
            </a:r>
            <a:r>
              <a:rPr lang="es-MX" dirty="0"/>
              <a:t>de mitigación de riesgos ambientales en </a:t>
            </a:r>
            <a:r>
              <a:rPr lang="es-MX" dirty="0" smtClean="0"/>
              <a:t>comunidades….</a:t>
            </a:r>
            <a:endParaRPr lang="es-MX" dirty="0"/>
          </a:p>
        </p:txBody>
      </p:sp>
      <p:pic>
        <p:nvPicPr>
          <p:cNvPr id="5122" name="Picture 2" descr="http://www.informa-tico.com/sites/default/files/styles/280x280/public/images/noticias/zzes.jpg?itok=uGxzyxF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196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3.bp.blogspot.com/-Bts9c2UdcvY/UafJPv_jMAI/AAAAAAAAAFA/uSLRQ6pBHi4/s1600/Recogiendo%252520basura%252520Definitivo%255B1%255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81500"/>
            <a:ext cx="399692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68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7543800" cy="1905000"/>
          </a:xfrm>
        </p:spPr>
        <p:txBody>
          <a:bodyPr>
            <a:noAutofit/>
          </a:bodyPr>
          <a:lstStyle/>
          <a:p>
            <a:pPr algn="just"/>
            <a:r>
              <a:rPr lang="es-MX" sz="4000" b="1" dirty="0" smtClean="0">
                <a:solidFill>
                  <a:srgbClr val="C00000"/>
                </a:solidFill>
              </a:rPr>
              <a:t>POR ESO, PARA LA ECONOMIA FEMINISTA QUE EL CUIDADO ES LO MAS IMPORTANTE Y DEBE SER EL CENTRO DE LAS PREOCUPACIONES Y DE LAS ACCIONES DE LA SOCIEDAD Y DEL ESTADO</a:t>
            </a:r>
            <a:br>
              <a:rPr lang="es-MX" sz="4000" b="1" dirty="0" smtClean="0">
                <a:solidFill>
                  <a:srgbClr val="C00000"/>
                </a:solidFill>
              </a:rPr>
            </a:br>
            <a:r>
              <a:rPr lang="es-MX" sz="4000" b="1" dirty="0">
                <a:solidFill>
                  <a:srgbClr val="C00000"/>
                </a:solidFill>
              </a:rPr>
              <a:t/>
            </a:r>
            <a:br>
              <a:rPr lang="es-MX" sz="4000" b="1" dirty="0">
                <a:solidFill>
                  <a:srgbClr val="C00000"/>
                </a:solidFill>
              </a:rPr>
            </a:br>
            <a:r>
              <a:rPr lang="es-MX" sz="4000" b="1" dirty="0" smtClean="0">
                <a:solidFill>
                  <a:srgbClr val="C00000"/>
                </a:solidFill>
              </a:rPr>
              <a:t/>
            </a:r>
            <a:br>
              <a:rPr lang="es-MX" sz="4000" b="1" dirty="0" smtClean="0">
                <a:solidFill>
                  <a:srgbClr val="C00000"/>
                </a:solidFill>
              </a:rPr>
            </a:br>
            <a:r>
              <a:rPr lang="es-MX" sz="4000" b="1" dirty="0">
                <a:solidFill>
                  <a:srgbClr val="C00000"/>
                </a:solidFill>
              </a:rPr>
              <a:t/>
            </a:r>
            <a:br>
              <a:rPr lang="es-MX" sz="4000" b="1" dirty="0">
                <a:solidFill>
                  <a:srgbClr val="C00000"/>
                </a:solidFill>
              </a:rPr>
            </a:br>
            <a:endParaRPr lang="es-MX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5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570186"/>
          </a:xfrm>
        </p:spPr>
        <p:txBody>
          <a:bodyPr>
            <a:noAutofit/>
          </a:bodyPr>
          <a:lstStyle/>
          <a:p>
            <a:r>
              <a:rPr lang="es-MX" sz="2800" dirty="0" smtClean="0"/>
              <a:t>EL SISTEMA ECONOMICO ,  EL SISTEMA  SOCIAL Y EL SISTEMA POLITICO   DE UN TERRITORIO Y DE UN PAIS ESTA FUNDAMENTADO EN LOS CUIDADOS</a:t>
            </a:r>
            <a:endParaRPr lang="es-MX" sz="2800" dirty="0"/>
          </a:p>
        </p:txBody>
      </p:sp>
      <p:pic>
        <p:nvPicPr>
          <p:cNvPr id="3" name="2 Imagen" descr="https://encrypted-tbn0.gstatic.com/images?q=tbn:ANd9GcTeUaVHBFmDA1THcu5LPqPyExA-FQ7EzyHMzxdnLzkk_NDoJSg0Jw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097" y="2347139"/>
            <a:ext cx="4420319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errar llave"/>
          <p:cNvSpPr/>
          <p:nvPr/>
        </p:nvSpPr>
        <p:spPr>
          <a:xfrm>
            <a:off x="5427923" y="2310583"/>
            <a:ext cx="1224136" cy="2664296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04248" y="314096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ECONOMIA PRODUCTIVA</a:t>
            </a:r>
            <a:endParaRPr lang="es-MX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3987763" y="5253526"/>
            <a:ext cx="2664296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6804248" y="472514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ECONOMIA DEL CUIDADO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1371600" y="5867399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SI LOS FUNDAMENTOS ESTAN DEBILES TODA LA CASA SE PUEDE DERRUMBAR</a:t>
            </a:r>
            <a:endParaRPr lang="es-MX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8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EL CAPITALISMO Y EL PATRIARCADO ESTAN DEBILITANDO CADA VEZ MAS ESTOS FUNDAMENTOS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180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2381250"/>
          </a:xfrm>
        </p:spPr>
        <p:txBody>
          <a:bodyPr>
            <a:normAutofit/>
          </a:bodyPr>
          <a:lstStyle/>
          <a:p>
            <a:r>
              <a:rPr lang="es-MX" sz="3200" dirty="0" smtClean="0"/>
              <a:t>EN EL PATRIARCADO LA RESPONSABILIDAD DE LOS CUIDADOS HA SIDO DESCARGADA SOBRE LOS HOMBROS DE LAS MUJERES</a:t>
            </a:r>
            <a:endParaRPr lang="es-MX" sz="3200" dirty="0"/>
          </a:p>
        </p:txBody>
      </p:sp>
      <p:pic>
        <p:nvPicPr>
          <p:cNvPr id="12290" name="Picture 2" descr="http://www.revistahumanum.org/blog/wp-content/uploads/2012/08/multi_tasking_wom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82899"/>
            <a:ext cx="4114800" cy="366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16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byfjge.files.wordpress.com/2010/03/trabajo-domestic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2"/>
          <a:stretch/>
        </p:blipFill>
        <p:spPr bwMode="auto">
          <a:xfrm>
            <a:off x="292100" y="914400"/>
            <a:ext cx="8694501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18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Título"/>
          <p:cNvSpPr>
            <a:spLocks noGrp="1"/>
          </p:cNvSpPr>
          <p:nvPr>
            <p:ph type="title" idx="4294967295"/>
          </p:nvPr>
        </p:nvSpPr>
        <p:spPr>
          <a:xfrm>
            <a:off x="357188" y="274638"/>
            <a:ext cx="8329612" cy="1797050"/>
          </a:xfrm>
        </p:spPr>
        <p:txBody>
          <a:bodyPr/>
          <a:lstStyle/>
          <a:p>
            <a:pPr eaLnBrk="1" hangingPunct="1"/>
            <a:r>
              <a:rPr lang="es-ES" sz="3600" smtClean="0"/>
              <a:t>¿Quién lavó su ropa? ¿Quién les preparó el desayuno? ¿Quién está cuidando a sus hijos/as o sus familiares enfermos?</a:t>
            </a:r>
          </a:p>
        </p:txBody>
      </p:sp>
      <p:pic>
        <p:nvPicPr>
          <p:cNvPr id="95235" name="Picture 4" descr="http://images04.olx.com.pe/ui/4/88/60/1267423995_77278860_4-EMPRESA-DE-CONSTRUCCION-SE-ENCUENTRA-EN-BUSCA-DE-INVERSIONISTA-SERIO-Servici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500313"/>
            <a:ext cx="3954462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6" descr="http://cdn.elespectador.co/files/imagecache/560x373/img_ipad/75e2c1717dde75d9a88badfa23f77b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8746" r="2231"/>
          <a:stretch>
            <a:fillRect/>
          </a:stretch>
        </p:blipFill>
        <p:spPr bwMode="auto">
          <a:xfrm>
            <a:off x="214313" y="2500313"/>
            <a:ext cx="4532312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24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Título"/>
          <p:cNvSpPr>
            <a:spLocks noGrp="1"/>
          </p:cNvSpPr>
          <p:nvPr>
            <p:ph type="title" idx="4294967295"/>
          </p:nvPr>
        </p:nvSpPr>
        <p:spPr>
          <a:xfrm>
            <a:off x="642938" y="142875"/>
            <a:ext cx="8115300" cy="928688"/>
          </a:xfrm>
        </p:spPr>
        <p:txBody>
          <a:bodyPr/>
          <a:lstStyle/>
          <a:p>
            <a:pPr algn="just" eaLnBrk="1" hangingPunct="1"/>
            <a:r>
              <a:rPr lang="es-ES" sz="2400" dirty="0" smtClean="0"/>
              <a:t>En estos hogares son las mujeres las que asumen el trabajo del cuidado  y desarrollan una  </a:t>
            </a:r>
            <a:r>
              <a:rPr lang="es-ES" sz="2400" dirty="0" smtClean="0">
                <a:solidFill>
                  <a:srgbClr val="C00000"/>
                </a:solidFill>
              </a:rPr>
              <a:t>DOBLE JORNADA DE TRABAJO:</a:t>
            </a:r>
          </a:p>
        </p:txBody>
      </p:sp>
      <p:pic>
        <p:nvPicPr>
          <p:cNvPr id="97283" name="Picture 14" descr="4403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785938"/>
            <a:ext cx="23812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000250"/>
            <a:ext cx="1643062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9" descr="6558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429000"/>
            <a:ext cx="1397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6" name="6 CuadroTexto"/>
          <p:cNvSpPr txBox="1">
            <a:spLocks noChangeArrowheads="1"/>
          </p:cNvSpPr>
          <p:nvPr/>
        </p:nvSpPr>
        <p:spPr bwMode="auto">
          <a:xfrm>
            <a:off x="1643063" y="1071563"/>
            <a:ext cx="2000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/>
              <a:t>Jornada productiva ($$$)</a:t>
            </a:r>
          </a:p>
        </p:txBody>
      </p:sp>
      <p:sp>
        <p:nvSpPr>
          <p:cNvPr id="97287" name="7 CuadroTexto"/>
          <p:cNvSpPr txBox="1">
            <a:spLocks noChangeArrowheads="1"/>
          </p:cNvSpPr>
          <p:nvPr/>
        </p:nvSpPr>
        <p:spPr bwMode="auto">
          <a:xfrm>
            <a:off x="5143500" y="1214438"/>
            <a:ext cx="2000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/>
              <a:t>Jornada del cuidado </a:t>
            </a:r>
          </a:p>
        </p:txBody>
      </p:sp>
      <p:pic>
        <p:nvPicPr>
          <p:cNvPr id="97288" name="Picture 4" descr="http://cdn.mundodastribos.com/wp-admin/uploads/2010/08/curso-de-recepcionista-gratis-no-sena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000625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9" name="Picture 6" descr="http://t0.gstatic.com/images?q=tbn:ANd9GcTwrel5o2lJziLlq5J4nsCwtFpn_utIoedJQUFijuC7CBulFUy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286125"/>
            <a:ext cx="199072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0" name="Picture 8" descr="http://t1.gstatic.com/images?q=tbn:ANd9GcRnYm8bhADQNdIpJQ7HQEozqY3jNtdArmmQv9dla0r6eBsI2VZ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5072063"/>
            <a:ext cx="1833563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95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Título"/>
          <p:cNvSpPr>
            <a:spLocks noGrp="1"/>
          </p:cNvSpPr>
          <p:nvPr>
            <p:ph type="title" idx="4294967295"/>
          </p:nvPr>
        </p:nvSpPr>
        <p:spPr>
          <a:xfrm>
            <a:off x="428625" y="571500"/>
            <a:ext cx="8543925" cy="2725738"/>
          </a:xfrm>
        </p:spPr>
        <p:txBody>
          <a:bodyPr/>
          <a:lstStyle/>
          <a:p>
            <a:pPr algn="just" eaLnBrk="1" hangingPunct="1"/>
            <a:r>
              <a:rPr lang="es-ES" sz="2800" dirty="0" smtClean="0"/>
              <a:t>En los hogares de las familias capitalistas y de los trabajadores/as que tienen mayores salarios, el trabajo del cuidado se resuelve  en parte contratando a mujeres  para que realicen ese trabajo en condiciones precarias</a:t>
            </a:r>
          </a:p>
        </p:txBody>
      </p:sp>
      <p:sp>
        <p:nvSpPr>
          <p:cNvPr id="96259" name="AutoShape 2" descr="data:image/jpeg;base64,/9j/4AAQSkZJRgABAQAAAQABAAD/2wCEAAkGBhQSEBUUExQWFRQWGBoYGBgYGRcaFxcWFxgVFxQXGhgYHCYeFxwkHBQUHy8gIycpLCwsFR4xNTAqNSYrLCkBCQoKDgwOGg8PGikkHyQpKSksLCopKSksKSksKSkpLCwpKSkpKSkpKSwsKSwpKSwpKSwpLCkpKSkpLCwsLCwsKf/AABEIAMIBAwMBIgACEQEDEQH/xAAcAAABBQEBAQAAAAAAAAAAAAAFAgMEBgcAAQj/xABEEAABAwIEAwUFBgQFAgYDAAABAgMRAAQFEiExBkFREyJhcYEHMpGhsRQjQmLB0VJyovAWM4Ky4SQ0F0Njc5LxFYPC/8QAGwEAAgMBAQEAAAAAAAAAAAAAAgQBAwUABgf/xAArEQADAAICAgEDBAICAwAAAAAAAQIDEQQhEjFBEyIyFFFhcQWRM0IVI1L/2gAMAwEAAhEDEQA/ALQnFUr2yny0Pyp5i8I2UR4EBQrJLZ5TTSkJcyuZgRmJSY5iFRHwqfaY9etiYCx6H6Vb79Ffn+6NSucVUWlJgElKhoY3BGxoVa3ykWYQrQpbIImY0PSqzhfFrjqilxkJUBvrRi+ZSppKu1QntQQEEwQdudQ1XvQc3L6YbRicpTr0+lIVioE68z9aHG2IRlgKiJG+nWo69dkxSd5GvaGZmX6Y+9fSaji5g1HWx4x9KbU0ZmRp0rOzZd+h7HKQhxzvT4j617coStYBSCMpmRuZT+1Rnj3ue4+tPFf3n+k/VNJZMjUF/iticTMRA5Uu4PdHnScSTJHlTt2wQgef6Vm1W9DE9Ibt196q1idwPtSpJ1dP02o8k6E0JFgXXlKBACXMx+FaPFpTD2L5obfQVvk+7RKxH/SvDqEj+oVFxBrVNOIcKWl+IHyIqri9Wt/yFle4Lta2fZNIQCSEpAk7nzqJebHyqNw3xIu6QCprKJImZBy6SKmXiNDXr9/aee/7GE4g0S4qBzV9TTCLHqZojdJ1V/OR8zTLJrJqmjXiUyK9YJ+VN2zGUmp90NRUciKFW2gvFCXkd2RUmxQI1FKbaGQ7eHjUV28I0SJo1DpFN5ZhhHswDOwpAfanVYPhBP0oO5dKJ7yTHr9KQU5tzA6AR9atnAhas9BxOJsJ/GR4QYpScZZP4z5ZCaClIT1+M1DfuD1ovpSB9ai3W7DbigW3EExtqk/1Cpq8JWIkEfT4is9D5Gxg+EiiuF8XPM6ZitPRWv11FEsCXaCWd60y1pw/ujTnU7DMJJUqBsaYwDHW7gADRY1KeZ8qtnDiEl1Q5ztVinsF30NJwYxtXVd27URXVd4or7Mqt/ataLjtbZafFJSsDyBI+lTbfHcIdVmCuyUf4kLb+JR3TVTPAf8AC+yrzDifmAqln2dP/gUyfJ2P96RQfaVvZoTNhaOQpq4bPSHh9FE08rhMqKSFNulHu9ohK456KSU1mX+BL5GqWc5/ItpYI8QFVHcwa7b7y2nmo5hC0/1AR86sX8MB/wBGs2mCKafW+lkJWoQrs3VhB31yLBEx40OdtHwZyLGvKFD+maolhxJeNQE3TqfBSiofBc0ctPaJeD3i06PzIAJ9UkUeqB2gtfO3CUKEzI5p7w590kb8qAM8RKQpQcGoCjB7pMbb0dY9p5B+8th5ocIPwUI+dS3vabYrTFw0sj87aHI9QZqi8U17lFsZan1TKkxxq2dFpKfmP3oqzjDLik5HEnQ84M6cjVntuD8MxFkPtNqSlcwpJKDIJB7qpFBcV9hiSJZuCPBxEj4oP6Vn5OJir+ByeVkXtbHFW2cSFAxp6U/cuSiByqqf+E2KM6sOIV/7bsfJQFMruMUtf+4t1qSNyUH/AHopHJ/ja/6tMannS/yRYnWjkV5VHwwaueY+lQsN4kQ6NQptQIEHUSrbxFTsMUFulCFJUtwjKAYKtxoD5fKq3xcsQ14l65GOn+QQxEwU+VNpMpAHOB86fxq0WhaQtJSQNQdDrtUAO6COv61RjeqWy19z0WzhLC1MNBpwQpKlzrO6iR8iKIXg0PlQ/hW+U6ylxRkqUr5KI/QVMxK6SlJzGND9K9ZP4L+jz1fkzGX/AHVn/wBQ/rUJtzX1q/4Rgtu43r3iTmMk7+Apy+4IYiQkp8iTSN4KfofjkwumZ7cuAqpyBGvkKIY5wqtn7wKzInmII/eoTVgXnkIToNz4Ab/341RUeL0y535S3INxW4KUQNAaEsXSgRqasfEeGnUxoD8KBW9vrTWOk5Erl+XYTbv8wEiRz8qjrTzH/wBU22nKY9add25A/KiSBb2RX1f2BUF2pjx/vSoLx1qySsQTSZria8qw4kWV6ppaVoOVSTINavw/xiXmwWxDv4xE69R4GKyCjXDOOG2dJmApJQSN4MdfKuT0XYsqxvbWzaW8XdjvXICuYhOldVbwxoLaSoZYM7rE7nevKPyZX+ov/wCUD1NNj8Xy/akC4QPxq9J/U1LFqI2rxdgmNqz/AAI2Dl8RZFQlTh88tP23Gt0gylcDx/4NLc4dbUrMQZ8CRTgwNH8P1qPGl6C3PyOr9o9wQc6WnP5kg6es1Gc4wYV/m2dudeQCTt+WKfGCo/gT8BQ7EOHitQKVFAG+XQ+dHLtfJH2P4HVYxh7pym2fSTzacUY9FZhU+14Jsrgd03zY6rDRH+0UFHD6B7zz/oY+lOowi2G63j5rUPpRvJX7g+Mmm8MW6bJlDDaypCZ1UACcxJ1AMc6tjt8gtK7yfdPMdKxK2LLegcWU8gpRMetEkKYU2pecSNgSeVLvyqixNJEDETiNu4tbLtwlJUpQASVoie7EFXLkQKdsva7iDWjiW1+C0FJPwIpA4jKBo4Y/mV/zTiOMUkd8pUOikhU/KmVm0tMp8Qi17Vmnf+6w9pU7lBE/MA/OiGGYjgrj7Tv3tutsgpBnKMpmNjp61V3+JLQxNs0rrlGQivM+HOagOtnw7wHwNH9WQfB/BpvFbCL5aXLZ5pyEwU5wCdSdJ86p11h7jMJcQpJ8Rp8dqAowZlX+VcgH8wUn5xU62afbICn+0bP4e0KgTy7pNZ+fjYqbyJ9j+DkZJ1LXRceBv+0b81/71ftQjju7KCIPI/SjXBTCk2yEqSUqBXIIgjvHcevzoL7QbTQK8a1Y39Nf0I0/vf8AZmmGcSvNEd4ADQA/rVj/AMcPqTPaBPgmI/q1qvX2HJKMxEmd6sWBcJ24t+0dbWvtEKCIJSEL5E67UPhXwyfOflA/iXjZx9gNqCRrqQd48OVSOA+8XVbkJA+M/tTVngcuZAnQCdh1ijWHXjdutaTA0HLc66UpyJeuxnBa30TrvBUuoI2Kv7H0qjXOFFtQ03kEdCN/3rT8Ee7ROomflULi3BYGdI197yUOvgoaegpTDXj7HblUZbdjKdtqjLfmtdsOGre7YCwACRqNNDz0qjcUcEKYJUBKeo/amZzJ9MWvBrtFTeOlQlHWn30qB1mncMwZ65VlZbU4fygmPM7D1puelsW029Ig15RPF+Hn7UgPtKbnaRofIjQ0NiiTT7RDTXs8r0GvK6pIHS6eRIHma9pmurjjYwnypSkCDS0sjpXOMiDpSnkFoUlvSlJa2pBZHSvAhIjSp8iNEvsBSfs4pgkePxNIz+P1rvI7Q1f2o5UJetz0ou5J5moV6CBuaHZOgatnwqzYLhSV2D0gSUqj4GKA2zBWqNTRVVy4hGVKoT0ga9ZopyKe2c1szJeCvDl86ZOGOz7prSWbEk91M+lHLHBlHcJ+NEsmyDHEYO+QVBtZA3MGBVj4Yvk27aw6FAkgjQnSNa2/D+G8rYXKVDmBypN37NrS8Eqztk+92ZCcw6GQfiKLJi+pOmTjy+FbRltpiLbxPZq0AlRMhIHieVet4i2lYOaQFA6DpvvRfjrhn7MUotllVq0DmbSkAJXz7w1dUBEyTFVPMMpPKPqKTfEmX8jc8qqXaRtGFYgm4JebJyLUopneNv0oD7Q0D7Pqd1JHxqR7OR/0LGh2V/uVXcbWvaNpR4zPSAYPxrYxvpGXfbeii22E9oAlGXfmYq2XeCLatkJK0DQjfSq9YoyBJypX58vKrS5iY7NslpChB0MkCmvsetlC32UrGg5aOtnQhaSJSevP5VPwXCEvgrJk5oidyrWR5Rv41MVcC4WVpSlBSMuuupBiJ8qMcO4WRLiwCrYQANPSs3mVMp6H+JLpoBt440w52RJzJMAjN3j0GmtWS2fLyNRIPUEH4VFxLBkLuW1kTEwOU0ft2QBWG+9aNkrbFubN3T/KWRHRKjyP6Gk8TLzINWK+SlSSFCQREVXbtg+6rVJ0nn4a0KvVEuNozd/h5byylIjx5VasPw42zLTCVlAMqWpI95U6BRGoAH0o3hGFpSnMdvGuubdSriG8pAAOU7zz18qLLmprx+DsWKZrYjjvDgrDFhSs0ALQTqQR0J9fjWGrTFbrxgsGzSjbMoADwkk/Ssfx2wyK0pzhZNfaKcqNryA9KQiTFJovwk+2i/tlPCWw82V/y5xJ9N/StIzw9a+x3FHEBYtVAKEgLU2lXqlSgR611fTDl6JMOiuodnGQpG1eODQ+VODYafSkOT0pMtG6YdVS3F6VEcXQtk6FKepJe0pkBSthPlTqcLfUNG1H0oNtnNaGXX6jruKmq4cuj/5R9SB+teDhC6P4Uj/UKLTI3I/YfdNFwiVHYdTUdhxa1ZnFAT00FePYXctn7zLl2gHb5U7akLTG+setI8zNa6XouxzOthW3QNIcSPST9asDC0htIJ7wJlUHUHaqq1bgDb6VPbVoO+RSeLk3L9gVJcWbloNgB1IO8SRr6ipVpcKy9zVXUEH4QdapiRsQfQ/pRSwvoIETMVpf+SpdNIW8BfEt2GmfvARzMiJWZ28TPzrL7LDkLJS852ZVOVRcShKR4zqedbTilqh21dS7lyKBT3tgeXzrP8C4yZbeUw5aNuBlKgFpAOZKJjQjWfGmsPKWSXTDnDdPxksvCFmwyhKGbtNz3ZOVYIRy0E6UH9pd2tCE5CZ10H6/GrRw63b3DX2pmzbtiUkyAApaeY7oAO1Z5i2PC7WlxCko1ydm6JRlnVRUOcxpFPqlUpL5B+je66/H2VGxxx0oypbWpSTrAJ0O1G1312WxlZfyxsEKPnyq3YPw6O3UtJZQpYTKW1KIkfihQET0q62Dfd5EpkHzG9OTjaWmzOvJp9IzX2cPkvPB1spIRmyrEGQUgEg+Kt60MABISn16TzoNhuHEYw4ogZHLfblIWmfrTmL4EllzO0taCo6gnMDp466ac6y+bFb38GrwcsNf2N3QPafy1Nbd0oa0kgyddpqW4vkaxqZspDF1cEmvFJCkmaSRXqDAqhPsNkdgwiDyNSkWzbaCshKSdSowD8d6hvOjUUAxjtHFZVLJQOUfU1KO1sjYlifbu5h7idE/vVLx5wLW5HL+/wBKtVwAlJI5CqN20l0n+960OItvYpy60tAilsLhQO8EH4GkkV4DWuZRbEcc3IAHaqEADroBA1511VbtjXUOjjbQ7TTq6lN4ca8ew80r4MtbQLeXUB52nMQcymJoVc3EJJOw1J5R1oNErRYeHe8F+BH0NaPw+hKrYmJU3p5jlWT8K8NvXAUtxt9LZgpQkLSFiNFEjU1b8GwdKVqDKlsOAEJOZeQLG3aIJhSZEEHqaiZ8L7Ip+Ul2Ck5UKCBCjBHQyBp1oqcNBRMQaB8JcZt3DJS6EtPsqyOt6wlQ2Un8p3FGV8RtD8U+Qpvpe2LsomO4a+XHs4R2KYLSkqUVn+IKTy35VnFxbXTN1mb1aVJMjQeHnoK2zE+JWik91RrOMcxFEnK3v1NKZVP+y2G0gExxa0k5XsyDG4TI+WtTsGx5p5WUPAc9Ukc/GqzcW4cc7yRryqy4Jw40hYUlOp5yaoXDxUg/qPYdevGh7roEdUqIIqVZ44xKZWcw00SeZ0plyyHSodzhIhSto/cVNf4/G532D9XsvT96G2wFgyYIGh67jpVZw3g+zC1rDrwUsEK76IAVvAy6Ulu1dXcsoWtJQUEymZMCRM76VYsL4XSFntO8kiNN96jj8dQnK9Fity9onWOCNWtsUJulrSlCsoWUmNCYEAVhOER2aPT61vnEHD5TaultcFLayJHRJ/5rAcN0ZT6fWtLWrhfyN8T7oyt/sXjh+8lZ15fSr3agDUbq1PmoDMayvB8YRbS66SEJGwBJJ5JEbE1LY9tbY3Yc9Mp/WtvPUq+zzH0rrfiaRboH2pKueRQ/qSah8WNKgOpUkgSMpnvk690jY6c9PKs2xj2uKWE/ZgppYOpUkKkHlHwod/4nXaoS8tC0AgkdlB05g8jWTyqm96NHh4rx62i8YfjBK8i0KRO0gRPSRp/9URcXUAP9ojUaEA9PEU9bgnevO2/g9Eh9OutMPrini6AKFXl4Kq0F7ELek1FdHxNS7dqRNJdrggNidt92fGqFf2mQL8YH71f8Wu0oGp/c1RcUdzq0rX4GHJT9dGdzMkpfyXVn2c2q8E+2N9op7sVLPfEBaAc4ygbApVWUmt69jdwi4wy5siqFS4IO4Q8gJzDyIV8R1rFcbwJ20fWw8kpWg69COSgeYI1BrRqXNNMzJewdXUsJrqgI+k+Gri1vEy08SQJKdAodaPf4ZZPvZleZ/as049wBWHqRiLDgS6HAHA2hKElCtzlEz0PmKuaLlLqUntXClSQQVOEaKAPIgc66tfACJWL2FjZsLfWyghsSZEqjwnc1leK8Yyi4SGVItbxbWTMUkNFC0/aUyB3ZA93lvzrR7y2sUJKX+xKVCDnWCSDvuomqJi1oygOW1osOWrgzFBIORzkUk7x138aBvRxebz2wWbakttBTuwlJSEDlAJ3jwqNg+IsvKUolSMyiTHeIkzrHLxqjYNwq2hJL3dPLZX+0mrjwRiDLNyEKKShQICjEBUaTO1R1XsLsVwNw6h3FMRXJLIUhKTqMygJJ8t60L/8ABtJGiB9agm+aYuoBSltxOu2XOBIM+UilY7xIUNk26Q8o7QRAPiAZrnKQIH4ktcqTCRWdYiN9KMYhxBiyp+7QnyazR8jQvAn725uUt3BcSkzJ7BKRoDzUiN6VySm+mX45pptfBWLolKwoAmNx4VZMI4nZlIJKVdCDWjYfwSzmBUor/mQ19UpFOlm1anRAy88u52gaa1ZE9FbZT1Yw0owFCelTmMCfuGFFsJ12zKygwddgYp7/ABnbgkptHlHmQz+4opbY8HhH2S8SlQgwg5Y9DpVyT1oDfZWsL4ZetbtDrjrfZpQpJCnwogkCMoyiBVmb4ut0KAU6n01HyqWjgGzWpKlMknfVSx6ETRNrguzTtbt+sn5E0Mwl6DdNi7rEGru2dQyouZkKT3NxmBHPzrOLf2aJaSApNwoD8ISJPqDWohm3YGzbQ/0p/aaQnGc5hpC1/mIKG/8A5KEn0Bq3XaZMZahNJ+zE8fubO2WWHLN1axBKHFEEc0mANvWqLxB2TigWbdLHVIUpUjlvtWl+1Jl1F5ndCQHEjKUzlVlGqQTuRNZlen7w+VLXyMlXqhzDghT5IFMHXWpawCkVFUrUU+1ymor9xiP2Nc4dxVtdu2c090A+BAAI+Ve3mOISYSRWXMXCk+6Snyq9cDcFruAXn8wbPuCSFKn8W2g002666Sr+leR/aWVlnGuyRdY140OtbvtHfCpXHXD9tZthYecCiQEtqIVm6nYEADn+9Q+H2hIPI6z4VTl4tY/YWPPNros7XuzVfxbG0tkgCVdJ28/2pOO8Sx3Gj5qGw8B+9VZ5wmSdz8a1uB/iHf8A7c3r9hDk89T9kexu7u1OKMmTzP6Coak1ISijXD3B716qGk9wHvOH3U+vM+Fel8Jxzv0YzqrZ57N3HEYkytskAK+8iY7MznzeBraOLeCbbE2gHdFJ9x1EZ0+E80/lNeYLwmxaM5GkDNHeWfeWeZJ/TapuFryLKOStR/MN/j+lYnIvzraGZnxRhWI+yC7bdUlvK4gHRW2YQOWsfGvK+iSgdK6ldsPyKBx5wwllg9sFvMZD3UqhSSmFAJJ22qrNOoeYbX2ZbQEjKFGTl/CZ5yIolj/tNLzPZrCIywSCVEyIPQVT18UaBCEaJSEgCYCU7aanbxorfXRCQQZxLC8+W5ddBG/ZJmPDY60WGN4E2O4/dA+LZP8A/AqtW966kdp9kacbGpSpvMCOcjePGKnYRw5ht6tUNOsKIzdmHZSnrlzJnL5kxXeS12FosbuKWbiCtl3tEAhJ0ggnaZA/sUftcLw5dsYb+9UgwrMokKOoMTG/hVGu8PtbJK2kA6kEkqzKMAxyhOpp3Ag+62lQJSiSCToCBEQAJUflVTyzjXYUw7fQSxS6U2lKVCIOU5QIAA3EkCPCoOFcTPZ1IaZLqRzBj45SoD40bxC2znvAKBSIBRIlI1JJ00E6HeveGcFYSgqTkJUe8MqRChoRCQIqjLnlLa7LcfHqnp9HljxkCSlbS0LG6YWo6eKEEU4j2gNa5m3kxrBTBMdAogmprthlkCQN+6Sn6GoK7ZxCu4TlMz3gDPipc6VTh5WPI/H0/wCS3LxsmNb9onWHHVutOYOFO+iyEq0/KVTXqPaJanZxR8kkiKgcN2Djy1NlpxA1l6WnEeADikST4RpRxj2cshRKnC6o7lTbRMdAYAH/AMadWMT8yTZcUoWmW3CU9QFR66U5bcd24PeumYBgytOnXSZojgfDLFpJaQEqUAFKOpIGwgAAegFBLXArZm5WUsNFSVZitTaZJUM87fm+VdpycnsOW3FfbT9nZed/MU9k0f8AW5EjyBppq5uXFLS8pDaSkZBbKUtxJnWVqSEzHQUpPEgdT3UoUn1j5mKjXHFiUEIQBPRMQCesVZ5IDQaw/h9ts5koAVzcVLjp81q1FFEpE+PzqLg7hUykqMkyfnUhPvH++VWIn0Zr7c2wpi3Sf41KH+lP/NYZdr73pW3e3JyEW3/7foj96wt0krgCTSlJ1kaNHC0se2RVq1FPNq2jepTGCzJcVEchr89vhXEJaSoo9CfeP7CtKODbXlXSFq5iT1JOwPCnblxSWU5i2hSz+bIJKQOflzojf8UXziYVcuJREQkhCY32bifWa0Xga1YwjD0v3Ksrz6Qso0LhSdUJSnfYyTtJ30rOuI8URc3Di2muxQozlmZPNXQeQ0FP8aZf2qehLNbfeyoXjpUqSSonmdST4k6mrRbXqk26GtgBBPM+HlQ9q1AOY7/SiGEWZuH0MojMsxJOw3UT4AAn0q1cWFX1MnwB9WtakdsMOcfWENJKlHloBHUk6AeNGxwwy2gqfcUVCcwRASB/OrWR/LB60vGcdtsPCrdg9qv/AMxUplRGwJA7oGug61Sr/H3bg66J/hG3/NRee8leMdIlQpW37Djd7YJWIZuHRImFgJ8dSkEjbaKuOF+1VplCW0WikIGyQpMeOk9YOtZky2dyTTyjV36VUvvbK/q69IvmLe2B5YIat8vQqXIHjlTv8fhVbTx1fheYupP5cgCflqPjQYLrnBO1D+kxpejvq0zacM9qlmplBdcKXMozAoOihodRoRXViEGupf8ARYzvqMcYYVObLMfxJzA+hq0YVx7cWwyoatwnoGgifPJE0I+1a6gfCnELB5fM/rNYXY6Wdr2qCfvbNpR5lJgx6gn51CsX2Atl1KcqC6UlG57NUkJOXmBA5bb0DWhJ/wCQD9IpCmiU5QYEzAJGvI+FQ0wkX1L2D3GqB96dkqLqMx6ETBqxtMIyJSExlECOQ5VkWEYEXX0NpX2ZUdFK2EazI56Vr7NsUJCc+YgQTtMbmsj/ACU5aSUGpwPBbbG0JgxyrPOJ+2s7sKQVFtxU5RtPOtHecHhUS4YS4AFgGNUnoay+LyMmGvDKujRyQrXlPsE4Niji3ElU5VJgz8RRZZABM7UNv8LcSApLiSd8mvwB2oU7dPbFCjPKDWlePb2hXy30y2tYwEFICiNJHT4VK/xauNCkeNZpeYoRoZSQI1EEem9DGMWI/F8acnNanQo8EOjX2eLupHrTYxVJeW5mT38uk9E5f2rMGsQnUkelTW7wwINC+TXyT+ln4LaLOJGcZSZgHQUlFslKwoK2Mx1jxoEy+etSEuVW+Q/2J/So0LDeMW0IShSVacwQfkanf4xtgCpSykeKT+kisucfgb1AvypbZAmSlUDqcppjFzG6SZXXDWtnvtI43Zv3UdklZQ2lSQVQAoqIJVG40Edao2eNBA8qSF14o17HFhxwtpd/uYd5KfWxfKK5ix7QmdENpzK0kE7No81KO3QK6U0q4G3OiON3htrRm3AAcd/6lw84WCm3HhDcqj/1vgWa0loiJeyNi2MlSitxZW4epk+XgPChTa3HDIMDw0imLW1KjVw4Z4TdulFDKRAjMs+6mep6+FVzTpbfUhvrpdsryMOuHVhDedxR2CQTv9K0x7A0YLh6ikpXfugJzgiWyqJSkHknUk8zHKtE4c4Xaw+3kAFcSVGJUeqiOQ+QrGuNOJA/cqVmJQklKZIiJ1IjqdaXmVmvreixvwkqpwpSiVOKkkyfEnc1KatEp2ptV6VaJFeoYP4jWljxzP4oWqm/Y+B400rSnUJApp1yatfQCPFKpCnK7NTajQNk6HA9XU1Bryg0SFFCnWDRniK5S4+7CUpCNoSkQVqPZiQJOggz4eNDLNqSNDB2038uteTb09GhoRlmlJRVibwBwR2oQykiZdUG9OoB76vRNKcubVpMJCrhQ5wW2vr2iv6KNJnFdFi4r3ZT+baOkRqfSrfZXd0yhJcIyx7zsIkdR+I+goM9xA8T3CGhyDQy/wBWqj5kmg926VHMpRUepJJ9SaisctdhTdT6NBwzH23Ce8CRvof1g0abdQoSI9KpfA+GMrQVrgrkjfYCI586uKbJtIGQAeR1+dY2SdW0vRs46ThP5JItcwn5Uy5beFONPxpUguCu8iHIBxDBmnhDiQeUjRQ8jVOxfgBbSpbcSpB2znKZ5iQI+laU/bDdIqJdsdo2pB0nbwI2q7DXeqKckvW0ZY9gb7epakRJKFJWB55VGKTa30GJ+O9WhZKFZVSCOtK+ysq99CFHxAn404+KqXQtPJc+yDbXoipaLqoN5gKBq0so8JKk/vQx1Tre5CvI/vSl8O5GY5UV7LEtcinLQgqT4ftVUGNkaKBH9+FT7PiplOmYTtzmlnhv4Res0P5B/FuAFhfaNj7pR16IVOx8OnwoFboUs5UgqPQCTA11jbzq7O8QjRJIVm0yiVHXTaNfKKtfDfAqTauK7OC8oKgCCAn3QUztJUSnQbdBXo+Dzcix+FrtGPycEeXlLMwteGplTsHLqUIUDEfxrEhI8ASfKh+JLXdXCnnNCo7DZKRohCR0CQAB4VqfEnBN24EtshCWxqR3kTA0EBO37CpPDPsiCSFXELP8OuT1nVfPoPKtCckflf8AoVaa6RS+DeCF3awACloHvL01392T3vTat0wDh5q0ayNphI36k+JjU+NTbOxQ0kIQIA/vQdNKp/tT4pVbW4bZVDjkpEbgfiV4chVNZaz14z6DUqFspvtc49U479mYP3aPeIPvL6achWbNWk6q3qQGtZOquZNOKrXxYJhJCtW2zxKI20pWakZxUdbhPlTHkl6Kx11+mFO0nJ1roAqltkngXTkUzTya5HCMxrq9Jrq44ueGstLKytSuzU5mHZgFa+zSEpHeMNnvqkkHw2miK8e7LS1aDHIrkreI/wDcV7vkgJqIpah/mJhUJKpEEmNZECT51Gd1rzBokd5alKKlEqUSSSSST4knekzyp0t0lbXT++tds4ZcodcuUQeOlCHVSqhbOJrK1BJKSQdNjFWnhS/UowpZzcpqq257pHhRHBXSCPPel8mNWhjFlcM0Rb6uk/WlM3fLUeCqEtkZQSoz51yrgEe+fLesa5qXpmvLVLaLO2586U4zIoJYXpjUyAd6OtuyKOGBSK/j2C9smUxnT1/EOk1T+3Ke6RBGhHTqK0e5FVziHAu0Bcb0WPeHJQ/etLBn60zPz4tdorpujQy8empTNutw5UDMo8hHz6CiDPCK1HIO8s7x7qfM/rTnk2J6KZerlUDlv0pdjYjnpHLn8atd5weltXZtytzmeQ/4oFjLH2aBmCln6dYHLp1pW1behzG4ntjYQW1pUgqzz3Akwqdpnl0nx9K+icAs+ytmWzqUISCeqgBmPxmvnPh93PeMA6lTrYM9Mw/uK+kGrjuirsM6Kcl+b6JqnaXPKmGetBeMuLU2LE6F5X+Wk9ep8BTcS6ekUNpdsFe0Ljz7IjsWCC+ob6ENidyOZOsCscvsSdeVmdWpauqjNeXl2p1xTizmWokk9SaYrf4/HnFP8iN5HTEGmSgmn1JpCjAq/QIwpHKvMtLTXpodHDDlMqNKdcpmq6ZOj1JqSmozQ1qUBpRR6OYg11IVvXtEQfUSyk6KAP8AMNPgaHXnC9q77zKZ6plJ/pisgs+Lbpr3XVQOR1Hzo5ae1R5P+Y2hfiJSflP0ryPja+D09/4216LLfezNlRlt1aPAwofofnVfxH2eXDYlKmljrmyH4K/Qmilh7T21nvgt6RsFCTznSI8RVpsLlpcOJOcn8RVmPoTt6ULvXvoTvjZI/JGPX3C94BJt3COoGb4ASar5tiDCgQehBH1r6SCgaRc2DbghaELH5khX1qfJMo8dHz9bJg9Kt/DWFNHVwwelXW69nlmvUN9meqCR8jIqEfZ3l9x9X+pIPzBH0rtk6LGzhloWwAtJMc+enSKC33Ctt+FSfQxUJ7h67aT3EpejklWUn0UKCXeJPtj722db85I+IEVL8fk5Ol6YXRhAazBEEK5SPiJNPWb8RzFU1ziNR2+Z+vWiGBY0VEhfWQfrSXIwprykcwZX+NFzKpFQ3UFJ8Ket3JE08tGYUmuhprYKeswfdIQkmVQNSPTnXjdwVwyx3ETCl7Ek8hzJqUtvL5VFvnXUsqFuQlZ/F+LKRqlJ/AT/ABRPlWjg5Ca0xDLh12iFxNxQxYNqZaAcuNj/AAtk7qWr8avyDQc+hyBQW65zUpWpJJJPUyaNXGGuLd7MA5p1nl4mizWEpYTA1J3Vz/4FMVYspbBvDzAYuWFK1IdbJ8O+mt8sjJr5/u1Q4DzAkee/1FbvgzndBPSflU4yWEMZxtu0YU66YSNAOalckjxMVgPEGOLu7hTzm52H8KR7qR5frVj9o/F4u3Q03/lNE6/xr2J8htVLJr0fD46ifJ+xHNe+keg1xNNk17T4ucVU0o01cXEaCoylE1VVhJEtToFRnLjpTeSuyVW6bCSEUlVKJpCRJoAkP26dKfpATArnDpTCWkV72yOpWtdTSnda6l/Is8S1u00a6urzx9EEGrz7MnlfawmTlKTIkwd9xzrq6qs/4ivL/wCNmoLSAswOdcs6V1dSeM89ZIG1eJrq6mSgUa8AmZrq6holFZ4vwxooktNzprkTPxis3tdFCOprq6of/Gwp/NF4wg9wVPQda6urKNI9uBpUJVdXVM/kRfoE4ugBUgCTuard+d/L9q6urQZngG597++hrYr5RFm6QYIaO3ka6uprD7RTZiaDSjXtdXsZ/FGU/Y3Xj3u15XVz9HAsnU06K8rqWDE0k11dUMlDK6WxvXV1CvZL9EmmrjaurqZr8SmPZAJrq6upEbP/2Q==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s-SV"/>
          </a:p>
        </p:txBody>
      </p:sp>
      <p:sp>
        <p:nvSpPr>
          <p:cNvPr id="96260" name="AutoShape 4" descr="data:image/jpeg;base64,/9j/4AAQSkZJRgABAQAAAQABAAD/2wCEAAkGBhQSEBUUExQWFRQWGBoYGBgYGRcaFxcWFxgVFxQXGhgYHCYeFxwkHBQUHy8gIycpLCwsFR4xNTAqNSYrLCkBCQoKDgwOGg8PGikkHyQpKSksLCopKSksKSksKSkpLCwpKSkpKSkpKSwsKSwpKSwpKSwpLCkpKSkpLCwsLCwsKf/AABEIAMIBAwMBIgACEQEDEQH/xAAcAAABBQEBAQAAAAAAAAAAAAAFAgMEBgcAAQj/xABEEAABAwIEAwUFBgQFAgYDAAABAgMRAAQFEiExBkFREyJhcYEHMpGhsRQjQmLB0VJyovAWM4Ky4SQ0F0Njc5LxFYPC/8QAGwEAAgMBAQEAAAAAAAAAAAAAAgQBAwUABgf/xAArEQADAAICAgEDBAICAwAAAAAAAQIDEQQhEjFBEyIyFFFhcQWRM0IVI1L/2gAMAwEAAhEDEQA/ALQnFUr2yny0Pyp5i8I2UR4EBQrJLZ5TTSkJcyuZgRmJSY5iFRHwqfaY9etiYCx6H6Vb79Ffn+6NSucVUWlJgElKhoY3BGxoVa3ykWYQrQpbIImY0PSqzhfFrjqilxkJUBvrRi+ZSppKu1QntQQEEwQdudQ1XvQc3L6YbRicpTr0+lIVioE68z9aHG2IRlgKiJG+nWo69dkxSd5GvaGZmX6Y+9fSaji5g1HWx4x9KbU0ZmRp0rOzZd+h7HKQhxzvT4j617coStYBSCMpmRuZT+1Rnj3ue4+tPFf3n+k/VNJZMjUF/iticTMRA5Uu4PdHnScSTJHlTt2wQgef6Vm1W9DE9Ibt196q1idwPtSpJ1dP02o8k6E0JFgXXlKBACXMx+FaPFpTD2L5obfQVvk+7RKxH/SvDqEj+oVFxBrVNOIcKWl+IHyIqri9Wt/yFle4Lta2fZNIQCSEpAk7nzqJebHyqNw3xIu6QCprKJImZBy6SKmXiNDXr9/aee/7GE4g0S4qBzV9TTCLHqZojdJ1V/OR8zTLJrJqmjXiUyK9YJ+VN2zGUmp90NRUciKFW2gvFCXkd2RUmxQI1FKbaGQ7eHjUV28I0SJo1DpFN5ZhhHswDOwpAfanVYPhBP0oO5dKJ7yTHr9KQU5tzA6AR9atnAhas9BxOJsJ/GR4QYpScZZP4z5ZCaClIT1+M1DfuD1ovpSB9ai3W7DbigW3EExtqk/1Cpq8JWIkEfT4is9D5Gxg+EiiuF8XPM6ZitPRWv11FEsCXaCWd60y1pw/ujTnU7DMJJUqBsaYwDHW7gADRY1KeZ8qtnDiEl1Q5ztVinsF30NJwYxtXVd27URXVd4or7Mqt/ataLjtbZafFJSsDyBI+lTbfHcIdVmCuyUf4kLb+JR3TVTPAf8AC+yrzDifmAqln2dP/gUyfJ2P96RQfaVvZoTNhaOQpq4bPSHh9FE08rhMqKSFNulHu9ohK456KSU1mX+BL5GqWc5/ItpYI8QFVHcwa7b7y2nmo5hC0/1AR86sX8MB/wBGs2mCKafW+lkJWoQrs3VhB31yLBEx40OdtHwZyLGvKFD+maolhxJeNQE3TqfBSiofBc0ctPaJeD3i06PzIAJ9UkUeqB2gtfO3CUKEzI5p7w590kb8qAM8RKQpQcGoCjB7pMbb0dY9p5B+8th5ocIPwUI+dS3vabYrTFw0sj87aHI9QZqi8U17lFsZan1TKkxxq2dFpKfmP3oqzjDLik5HEnQ84M6cjVntuD8MxFkPtNqSlcwpJKDIJB7qpFBcV9hiSJZuCPBxEj4oP6Vn5OJir+ByeVkXtbHFW2cSFAxp6U/cuSiByqqf+E2KM6sOIV/7bsfJQFMruMUtf+4t1qSNyUH/AHopHJ/ja/6tMannS/yRYnWjkV5VHwwaueY+lQsN4kQ6NQptQIEHUSrbxFTsMUFulCFJUtwjKAYKtxoD5fKq3xcsQ14l65GOn+QQxEwU+VNpMpAHOB86fxq0WhaQtJSQNQdDrtUAO6COv61RjeqWy19z0WzhLC1MNBpwQpKlzrO6iR8iKIXg0PlQ/hW+U6ylxRkqUr5KI/QVMxK6SlJzGND9K9ZP4L+jz1fkzGX/AHVn/wBQ/rUJtzX1q/4Rgtu43r3iTmMk7+Apy+4IYiQkp8iTSN4KfofjkwumZ7cuAqpyBGvkKIY5wqtn7wKzInmII/eoTVgXnkIToNz4Ab/341RUeL0y535S3INxW4KUQNAaEsXSgRqasfEeGnUxoD8KBW9vrTWOk5Erl+XYTbv8wEiRz8qjrTzH/wBU22nKY9add25A/KiSBb2RX1f2BUF2pjx/vSoLx1qySsQTSZria8qw4kWV6ppaVoOVSTINavw/xiXmwWxDv4xE69R4GKyCjXDOOG2dJmApJQSN4MdfKuT0XYsqxvbWzaW8XdjvXICuYhOldVbwxoLaSoZYM7rE7nevKPyZX+ov/wCUD1NNj8Xy/akC4QPxq9J/U1LFqI2rxdgmNqz/AAI2Dl8RZFQlTh88tP23Gt0gylcDx/4NLc4dbUrMQZ8CRTgwNH8P1qPGl6C3PyOr9o9wQc6WnP5kg6es1Gc4wYV/m2dudeQCTt+WKfGCo/gT8BQ7EOHitQKVFAG+XQ+dHLtfJH2P4HVYxh7pym2fSTzacUY9FZhU+14Jsrgd03zY6rDRH+0UFHD6B7zz/oY+lOowi2G63j5rUPpRvJX7g+Mmm8MW6bJlDDaypCZ1UACcxJ1AMc6tjt8gtK7yfdPMdKxK2LLegcWU8gpRMetEkKYU2pecSNgSeVLvyqixNJEDETiNu4tbLtwlJUpQASVoie7EFXLkQKdsva7iDWjiW1+C0FJPwIpA4jKBo4Y/mV/zTiOMUkd8pUOikhU/KmVm0tMp8Qi17Vmnf+6w9pU7lBE/MA/OiGGYjgrj7Tv3tutsgpBnKMpmNjp61V3+JLQxNs0rrlGQivM+HOagOtnw7wHwNH9WQfB/BpvFbCL5aXLZ5pyEwU5wCdSdJ86p11h7jMJcQpJ8Rp8dqAowZlX+VcgH8wUn5xU62afbICn+0bP4e0KgTy7pNZ+fjYqbyJ9j+DkZJ1LXRceBv+0b81/71ftQjju7KCIPI/SjXBTCk2yEqSUqBXIIgjvHcevzoL7QbTQK8a1Y39Nf0I0/vf8AZmmGcSvNEd4ADQA/rVj/AMcPqTPaBPgmI/q1qvX2HJKMxEmd6sWBcJ24t+0dbWvtEKCIJSEL5E67UPhXwyfOflA/iXjZx9gNqCRrqQd48OVSOA+8XVbkJA+M/tTVngcuZAnQCdh1ijWHXjdutaTA0HLc66UpyJeuxnBa30TrvBUuoI2Kv7H0qjXOFFtQ03kEdCN/3rT8Ee7ROomflULi3BYGdI197yUOvgoaegpTDXj7HblUZbdjKdtqjLfmtdsOGre7YCwACRqNNDz0qjcUcEKYJUBKeo/amZzJ9MWvBrtFTeOlQlHWn30qB1mncMwZ65VlZbU4fygmPM7D1puelsW029Ig15RPF+Hn7UgPtKbnaRofIjQ0NiiTT7RDTXs8r0GvK6pIHS6eRIHma9pmurjjYwnypSkCDS0sjpXOMiDpSnkFoUlvSlJa2pBZHSvAhIjSp8iNEvsBSfs4pgkePxNIz+P1rvI7Q1f2o5UJetz0ou5J5moV6CBuaHZOgatnwqzYLhSV2D0gSUqj4GKA2zBWqNTRVVy4hGVKoT0ga9ZopyKe2c1szJeCvDl86ZOGOz7prSWbEk91M+lHLHBlHcJ+NEsmyDHEYO+QVBtZA3MGBVj4Yvk27aw6FAkgjQnSNa2/D+G8rYXKVDmBypN37NrS8Eqztk+92ZCcw6GQfiKLJi+pOmTjy+FbRltpiLbxPZq0AlRMhIHieVet4i2lYOaQFA6DpvvRfjrhn7MUotllVq0DmbSkAJXz7w1dUBEyTFVPMMpPKPqKTfEmX8jc8qqXaRtGFYgm4JebJyLUopneNv0oD7Q0D7Pqd1JHxqR7OR/0LGh2V/uVXcbWvaNpR4zPSAYPxrYxvpGXfbeii22E9oAlGXfmYq2XeCLatkJK0DQjfSq9YoyBJypX58vKrS5iY7NslpChB0MkCmvsetlC32UrGg5aOtnQhaSJSevP5VPwXCEvgrJk5oidyrWR5Rv41MVcC4WVpSlBSMuuupBiJ8qMcO4WRLiwCrYQANPSs3mVMp6H+JLpoBt440w52RJzJMAjN3j0GmtWS2fLyNRIPUEH4VFxLBkLuW1kTEwOU0ft2QBWG+9aNkrbFubN3T/KWRHRKjyP6Gk8TLzINWK+SlSSFCQREVXbtg+6rVJ0nn4a0KvVEuNozd/h5byylIjx5VasPw42zLTCVlAMqWpI95U6BRGoAH0o3hGFpSnMdvGuubdSriG8pAAOU7zz18qLLmprx+DsWKZrYjjvDgrDFhSs0ALQTqQR0J9fjWGrTFbrxgsGzSjbMoADwkk/Ssfx2wyK0pzhZNfaKcqNryA9KQiTFJovwk+2i/tlPCWw82V/y5xJ9N/StIzw9a+x3FHEBYtVAKEgLU2lXqlSgR611fTDl6JMOiuodnGQpG1eODQ+VODYafSkOT0pMtG6YdVS3F6VEcXQtk6FKepJe0pkBSthPlTqcLfUNG1H0oNtnNaGXX6jruKmq4cuj/5R9SB+teDhC6P4Uj/UKLTI3I/YfdNFwiVHYdTUdhxa1ZnFAT00FePYXctn7zLl2gHb5U7akLTG+setI8zNa6XouxzOthW3QNIcSPST9asDC0htIJ7wJlUHUHaqq1bgDb6VPbVoO+RSeLk3L9gVJcWbloNgB1IO8SRr6ipVpcKy9zVXUEH4QdapiRsQfQ/pRSwvoIETMVpf+SpdNIW8BfEt2GmfvARzMiJWZ28TPzrL7LDkLJS852ZVOVRcShKR4zqedbTilqh21dS7lyKBT3tgeXzrP8C4yZbeUw5aNuBlKgFpAOZKJjQjWfGmsPKWSXTDnDdPxksvCFmwyhKGbtNz3ZOVYIRy0E6UH9pd2tCE5CZ10H6/GrRw63b3DX2pmzbtiUkyAApaeY7oAO1Z5i2PC7WlxCko1ydm6JRlnVRUOcxpFPqlUpL5B+je66/H2VGxxx0oypbWpSTrAJ0O1G1312WxlZfyxsEKPnyq3YPw6O3UtJZQpYTKW1KIkfihQET0q62Dfd5EpkHzG9OTjaWmzOvJp9IzX2cPkvPB1spIRmyrEGQUgEg+Kt60MABISn16TzoNhuHEYw4ogZHLfblIWmfrTmL4EllzO0taCo6gnMDp466ac6y+bFb38GrwcsNf2N3QPafy1Nbd0oa0kgyddpqW4vkaxqZspDF1cEmvFJCkmaSRXqDAqhPsNkdgwiDyNSkWzbaCshKSdSowD8d6hvOjUUAxjtHFZVLJQOUfU1KO1sjYlifbu5h7idE/vVLx5wLW5HL+/wBKtVwAlJI5CqN20l0n+960OItvYpy60tAilsLhQO8EH4GkkV4DWuZRbEcc3IAHaqEADroBA1511VbtjXUOjjbQ7TTq6lN4ca8ew80r4MtbQLeXUB52nMQcymJoVc3EJJOw1J5R1oNErRYeHe8F+BH0NaPw+hKrYmJU3p5jlWT8K8NvXAUtxt9LZgpQkLSFiNFEjU1b8GwdKVqDKlsOAEJOZeQLG3aIJhSZEEHqaiZ8L7Ip+Ul2Ck5UKCBCjBHQyBp1oqcNBRMQaB8JcZt3DJS6EtPsqyOt6wlQ2Un8p3FGV8RtD8U+Qpvpe2LsomO4a+XHs4R2KYLSkqUVn+IKTy35VnFxbXTN1mb1aVJMjQeHnoK2zE+JWik91RrOMcxFEnK3v1NKZVP+y2G0gExxa0k5XsyDG4TI+WtTsGx5p5WUPAc9Ukc/GqzcW4cc7yRryqy4Jw40hYUlOp5yaoXDxUg/qPYdevGh7roEdUqIIqVZ44xKZWcw00SeZ0plyyHSodzhIhSto/cVNf4/G532D9XsvT96G2wFgyYIGh67jpVZw3g+zC1rDrwUsEK76IAVvAy6Ulu1dXcsoWtJQUEymZMCRM76VYsL4XSFntO8kiNN96jj8dQnK9Fity9onWOCNWtsUJulrSlCsoWUmNCYEAVhOER2aPT61vnEHD5TaultcFLayJHRJ/5rAcN0ZT6fWtLWrhfyN8T7oyt/sXjh+8lZ15fSr3agDUbq1PmoDMayvB8YRbS66SEJGwBJJ5JEbE1LY9tbY3Yc9Mp/WtvPUq+zzH0rrfiaRboH2pKueRQ/qSah8WNKgOpUkgSMpnvk690jY6c9PKs2xj2uKWE/ZgppYOpUkKkHlHwod/4nXaoS8tC0AgkdlB05g8jWTyqm96NHh4rx62i8YfjBK8i0KRO0gRPSRp/9URcXUAP9ojUaEA9PEU9bgnevO2/g9Eh9OutMPrini6AKFXl4Kq0F7ELek1FdHxNS7dqRNJdrggNidt92fGqFf2mQL8YH71f8Wu0oGp/c1RcUdzq0rX4GHJT9dGdzMkpfyXVn2c2q8E+2N9op7sVLPfEBaAc4ygbApVWUmt69jdwi4wy5siqFS4IO4Q8gJzDyIV8R1rFcbwJ20fWw8kpWg69COSgeYI1BrRqXNNMzJewdXUsJrqgI+k+Gri1vEy08SQJKdAodaPf4ZZPvZleZ/as049wBWHqRiLDgS6HAHA2hKElCtzlEz0PmKuaLlLqUntXClSQQVOEaKAPIgc66tfACJWL2FjZsLfWyghsSZEqjwnc1leK8Yyi4SGVItbxbWTMUkNFC0/aUyB3ZA93lvzrR7y2sUJKX+xKVCDnWCSDvuomqJi1oygOW1osOWrgzFBIORzkUk7x138aBvRxebz2wWbakttBTuwlJSEDlAJ3jwqNg+IsvKUolSMyiTHeIkzrHLxqjYNwq2hJL3dPLZX+0mrjwRiDLNyEKKShQICjEBUaTO1R1XsLsVwNw6h3FMRXJLIUhKTqMygJJ8t60L/8ABtJGiB9agm+aYuoBSltxOu2XOBIM+UilY7xIUNk26Q8o7QRAPiAZrnKQIH4ktcqTCRWdYiN9KMYhxBiyp+7QnyazR8jQvAn725uUt3BcSkzJ7BKRoDzUiN6VySm+mX45pptfBWLolKwoAmNx4VZMI4nZlIJKVdCDWjYfwSzmBUor/mQ19UpFOlm1anRAy88u52gaa1ZE9FbZT1Yw0owFCelTmMCfuGFFsJ12zKygwddgYp7/ABnbgkptHlHmQz+4opbY8HhH2S8SlQgwg5Y9DpVyT1oDfZWsL4ZetbtDrjrfZpQpJCnwogkCMoyiBVmb4ut0KAU6n01HyqWjgGzWpKlMknfVSx6ETRNrguzTtbt+sn5E0Mwl6DdNi7rEGru2dQyouZkKT3NxmBHPzrOLf2aJaSApNwoD8ISJPqDWohm3YGzbQ/0p/aaQnGc5hpC1/mIKG/8A5KEn0Bq3XaZMZahNJ+zE8fubO2WWHLN1axBKHFEEc0mANvWqLxB2TigWbdLHVIUpUjlvtWl+1Jl1F5ndCQHEjKUzlVlGqQTuRNZlen7w+VLXyMlXqhzDghT5IFMHXWpawCkVFUrUU+1ymor9xiP2Nc4dxVtdu2c090A+BAAI+Ve3mOISYSRWXMXCk+6Snyq9cDcFruAXn8wbPuCSFKn8W2g002666Sr+leR/aWVlnGuyRdY140OtbvtHfCpXHXD9tZthYecCiQEtqIVm6nYEADn+9Q+H2hIPI6z4VTl4tY/YWPPNros7XuzVfxbG0tkgCVdJ28/2pOO8Sx3Gj5qGw8B+9VZ5wmSdz8a1uB/iHf8A7c3r9hDk89T9kexu7u1OKMmTzP6Coak1ISijXD3B716qGk9wHvOH3U+vM+Fel8Jxzv0YzqrZ57N3HEYkytskAK+8iY7MznzeBraOLeCbbE2gHdFJ9x1EZ0+E80/lNeYLwmxaM5GkDNHeWfeWeZJ/TapuFryLKOStR/MN/j+lYnIvzraGZnxRhWI+yC7bdUlvK4gHRW2YQOWsfGvK+iSgdK6ldsPyKBx5wwllg9sFvMZD3UqhSSmFAJJ22qrNOoeYbX2ZbQEjKFGTl/CZ5yIolj/tNLzPZrCIywSCVEyIPQVT18UaBCEaJSEgCYCU7aanbxorfXRCQQZxLC8+W5ddBG/ZJmPDY60WGN4E2O4/dA+LZP8A/AqtW966kdp9kacbGpSpvMCOcjePGKnYRw5ht6tUNOsKIzdmHZSnrlzJnL5kxXeS12FosbuKWbiCtl3tEAhJ0ggnaZA/sUftcLw5dsYb+9UgwrMokKOoMTG/hVGu8PtbJK2kA6kEkqzKMAxyhOpp3Ag+62lQJSiSCToCBEQAJUflVTyzjXYUw7fQSxS6U2lKVCIOU5QIAA3EkCPCoOFcTPZ1IaZLqRzBj45SoD40bxC2znvAKBSIBRIlI1JJ00E6HeveGcFYSgqTkJUe8MqRChoRCQIqjLnlLa7LcfHqnp9HljxkCSlbS0LG6YWo6eKEEU4j2gNa5m3kxrBTBMdAogmprthlkCQN+6Sn6GoK7ZxCu4TlMz3gDPipc6VTh5WPI/H0/wCS3LxsmNb9onWHHVutOYOFO+iyEq0/KVTXqPaJanZxR8kkiKgcN2Djy1NlpxA1l6WnEeADikST4RpRxj2cshRKnC6o7lTbRMdAYAH/AMadWMT8yTZcUoWmW3CU9QFR66U5bcd24PeumYBgytOnXSZojgfDLFpJaQEqUAFKOpIGwgAAegFBLXArZm5WUsNFSVZitTaZJUM87fm+VdpycnsOW3FfbT9nZed/MU9k0f8AW5EjyBppq5uXFLS8pDaSkZBbKUtxJnWVqSEzHQUpPEgdT3UoUn1j5mKjXHFiUEIQBPRMQCesVZ5IDQaw/h9ts5koAVzcVLjp81q1FFEpE+PzqLg7hUykqMkyfnUhPvH++VWIn0Zr7c2wpi3Sf41KH+lP/NYZdr73pW3e3JyEW3/7foj96wt0krgCTSlJ1kaNHC0se2RVq1FPNq2jepTGCzJcVEchr89vhXEJaSoo9CfeP7CtKODbXlXSFq5iT1JOwPCnblxSWU5i2hSz+bIJKQOflzojf8UXziYVcuJREQkhCY32bifWa0Xga1YwjD0v3Ksrz6Qso0LhSdUJSnfYyTtJ30rOuI8URc3Di2muxQozlmZPNXQeQ0FP8aZf2qehLNbfeyoXjpUqSSonmdST4k6mrRbXqk26GtgBBPM+HlQ9q1AOY7/SiGEWZuH0MojMsxJOw3UT4AAn0q1cWFX1MnwB9WtakdsMOcfWENJKlHloBHUk6AeNGxwwy2gqfcUVCcwRASB/OrWR/LB60vGcdtsPCrdg9qv/AMxUplRGwJA7oGug61Sr/H3bg66J/hG3/NRee8leMdIlQpW37Djd7YJWIZuHRImFgJ8dSkEjbaKuOF+1VplCW0WikIGyQpMeOk9YOtZky2dyTTyjV36VUvvbK/q69IvmLe2B5YIat8vQqXIHjlTv8fhVbTx1fheYupP5cgCflqPjQYLrnBO1D+kxpejvq0zacM9qlmplBdcKXMozAoOihodRoRXViEGupf8ARYzvqMcYYVObLMfxJzA+hq0YVx7cWwyoatwnoGgifPJE0I+1a6gfCnELB5fM/rNYXY6Wdr2qCfvbNpR5lJgx6gn51CsX2Atl1KcqC6UlG57NUkJOXmBA5bb0DWhJ/wCQD9IpCmiU5QYEzAJGvI+FQ0wkX1L2D3GqB96dkqLqMx6ETBqxtMIyJSExlECOQ5VkWEYEXX0NpX2ZUdFK2EazI56Vr7NsUJCc+YgQTtMbmsj/ACU5aSUGpwPBbbG0JgxyrPOJ+2s7sKQVFtxU5RtPOtHecHhUS4YS4AFgGNUnoay+LyMmGvDKujRyQrXlPsE4Niji3ElU5VJgz8RRZZABM7UNv8LcSApLiSd8mvwB2oU7dPbFCjPKDWlePb2hXy30y2tYwEFICiNJHT4VK/xauNCkeNZpeYoRoZSQI1EEem9DGMWI/F8acnNanQo8EOjX2eLupHrTYxVJeW5mT38uk9E5f2rMGsQnUkelTW7wwINC+TXyT+ln4LaLOJGcZSZgHQUlFslKwoK2Mx1jxoEy+etSEuVW+Q/2J/So0LDeMW0IShSVacwQfkanf4xtgCpSykeKT+kisucfgb1AvypbZAmSlUDqcppjFzG6SZXXDWtnvtI43Zv3UdklZQ2lSQVQAoqIJVG40Edao2eNBA8qSF14o17HFhxwtpd/uYd5KfWxfKK5ix7QmdENpzK0kE7No81KO3QK6U0q4G3OiON3htrRm3AAcd/6lw84WCm3HhDcqj/1vgWa0loiJeyNi2MlSitxZW4epk+XgPChTa3HDIMDw0imLW1KjVw4Z4TdulFDKRAjMs+6mep6+FVzTpbfUhvrpdsryMOuHVhDedxR2CQTv9K0x7A0YLh6ikpXfugJzgiWyqJSkHknUk8zHKtE4c4Xaw+3kAFcSVGJUeqiOQ+QrGuNOJA/cqVmJQklKZIiJ1IjqdaXmVmvreixvwkqpwpSiVOKkkyfEnc1KatEp2ptV6VaJFeoYP4jWljxzP4oWqm/Y+B400rSnUJApp1yatfQCPFKpCnK7NTajQNk6HA9XU1Bryg0SFFCnWDRniK5S4+7CUpCNoSkQVqPZiQJOggz4eNDLNqSNDB2038uteTb09GhoRlmlJRVibwBwR2oQykiZdUG9OoB76vRNKcubVpMJCrhQ5wW2vr2iv6KNJnFdFi4r3ZT+baOkRqfSrfZXd0yhJcIyx7zsIkdR+I+goM9xA8T3CGhyDQy/wBWqj5kmg926VHMpRUepJJ9SaisctdhTdT6NBwzH23Ce8CRvof1g0abdQoSI9KpfA+GMrQVrgrkjfYCI586uKbJtIGQAeR1+dY2SdW0vRs46ThP5JItcwn5Uy5beFONPxpUguCu8iHIBxDBmnhDiQeUjRQ8jVOxfgBbSpbcSpB2znKZ5iQI+laU/bDdIqJdsdo2pB0nbwI2q7DXeqKckvW0ZY9gb7epakRJKFJWB55VGKTa30GJ+O9WhZKFZVSCOtK+ysq99CFHxAn404+KqXQtPJc+yDbXoipaLqoN5gKBq0so8JKk/vQx1Tre5CvI/vSl8O5GY5UV7LEtcinLQgqT4ftVUGNkaKBH9+FT7PiplOmYTtzmlnhv4Res0P5B/FuAFhfaNj7pR16IVOx8OnwoFboUs5UgqPQCTA11jbzq7O8QjRJIVm0yiVHXTaNfKKtfDfAqTauK7OC8oKgCCAn3QUztJUSnQbdBXo+Dzcix+FrtGPycEeXlLMwteGplTsHLqUIUDEfxrEhI8ASfKh+JLXdXCnnNCo7DZKRohCR0CQAB4VqfEnBN24EtshCWxqR3kTA0EBO37CpPDPsiCSFXELP8OuT1nVfPoPKtCckflf8AoVaa6RS+DeCF3awACloHvL01392T3vTat0wDh5q0ayNphI36k+JjU+NTbOxQ0kIQIA/vQdNKp/tT4pVbW4bZVDjkpEbgfiV4chVNZaz14z6DUqFspvtc49U479mYP3aPeIPvL6achWbNWk6q3qQGtZOquZNOKrXxYJhJCtW2zxKI20pWakZxUdbhPlTHkl6Kx11+mFO0nJ1roAqltkngXTkUzTya5HCMxrq9Jrq44ueGstLKytSuzU5mHZgFa+zSEpHeMNnvqkkHw2miK8e7LS1aDHIrkreI/wDcV7vkgJqIpah/mJhUJKpEEmNZECT51Gd1rzBokd5alKKlEqUSSSSST4knekzyp0t0lbXT++tds4ZcodcuUQeOlCHVSqhbOJrK1BJKSQdNjFWnhS/UowpZzcpqq257pHhRHBXSCPPel8mNWhjFlcM0Rb6uk/WlM3fLUeCqEtkZQSoz51yrgEe+fLesa5qXpmvLVLaLO2586U4zIoJYXpjUyAd6OtuyKOGBSK/j2C9smUxnT1/EOk1T+3Ke6RBGhHTqK0e5FVziHAu0Bcb0WPeHJQ/etLBn60zPz4tdorpujQy8empTNutw5UDMo8hHz6CiDPCK1HIO8s7x7qfM/rTnk2J6KZerlUDlv0pdjYjnpHLn8atd5weltXZtytzmeQ/4oFjLH2aBmCln6dYHLp1pW1behzG4ntjYQW1pUgqzz3Akwqdpnl0nx9K+icAs+ytmWzqUISCeqgBmPxmvnPh93PeMA6lTrYM9Mw/uK+kGrjuirsM6Kcl+b6JqnaXPKmGetBeMuLU2LE6F5X+Wk9ep8BTcS6ekUNpdsFe0Ljz7IjsWCC+ob6ENidyOZOsCscvsSdeVmdWpauqjNeXl2p1xTizmWokk9SaYrf4/HnFP8iN5HTEGmSgmn1JpCjAq/QIwpHKvMtLTXpodHDDlMqNKdcpmq6ZOj1JqSmozQ1qUBpRR6OYg11IVvXtEQfUSyk6KAP8AMNPgaHXnC9q77zKZ6plJ/pisgs+Lbpr3XVQOR1Hzo5ae1R5P+Y2hfiJSflP0ryPja+D09/4216LLfezNlRlt1aPAwofofnVfxH2eXDYlKmljrmyH4K/Qmilh7T21nvgt6RsFCTznSI8RVpsLlpcOJOcn8RVmPoTt6ULvXvoTvjZI/JGPX3C94BJt3COoGb4ASar5tiDCgQehBH1r6SCgaRc2DbghaELH5khX1qfJMo8dHz9bJg9Kt/DWFNHVwwelXW69nlmvUN9meqCR8jIqEfZ3l9x9X+pIPzBH0rtk6LGzhloWwAtJMc+enSKC33Ctt+FSfQxUJ7h67aT3EpejklWUn0UKCXeJPtj722db85I+IEVL8fk5Ol6YXRhAazBEEK5SPiJNPWb8RzFU1ziNR2+Z+vWiGBY0VEhfWQfrSXIwprykcwZX+NFzKpFQ3UFJ8Ket3JE08tGYUmuhprYKeswfdIQkmVQNSPTnXjdwVwyx3ETCl7Ek8hzJqUtvL5VFvnXUsqFuQlZ/F+LKRqlJ/AT/ABRPlWjg5Ca0xDLh12iFxNxQxYNqZaAcuNj/AAtk7qWr8avyDQc+hyBQW65zUpWpJJJPUyaNXGGuLd7MA5p1nl4mizWEpYTA1J3Vz/4FMVYspbBvDzAYuWFK1IdbJ8O+mt8sjJr5/u1Q4DzAkee/1FbvgzndBPSflU4yWEMZxtu0YU66YSNAOalckjxMVgPEGOLu7hTzm52H8KR7qR5frVj9o/F4u3Q03/lNE6/xr2J8htVLJr0fD46ifJ+xHNe+keg1xNNk17T4ucVU0o01cXEaCoylE1VVhJEtToFRnLjpTeSuyVW6bCSEUlVKJpCRJoAkP26dKfpATArnDpTCWkV72yOpWtdTSnda6l/Is8S1u00a6urzx9EEGrz7MnlfawmTlKTIkwd9xzrq6qs/4ivL/wCNmoLSAswOdcs6V1dSeM89ZIG1eJrq6mSgUa8AmZrq6holFZ4vwxooktNzprkTPxis3tdFCOprq6of/Gwp/NF4wg9wVPQda6urKNI9uBpUJVdXVM/kRfoE4ugBUgCTuard+d/L9q6urQZngG597++hrYr5RFm6QYIaO3ka6uprD7RTZiaDSjXtdXsZ/FGU/Y3Xj3u15XVz9HAsnU06K8rqWDE0k11dUMlDK6WxvXV1CvZL9EmmrjaurqZr8SmPZAJrq6upEbP/2Q==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s-SV"/>
          </a:p>
        </p:txBody>
      </p:sp>
      <p:pic>
        <p:nvPicPr>
          <p:cNvPr id="96261" name="Picture 6" descr="http://t0.gstatic.com/images?q=tbn:ANd9GcRwXuk9F9HsSzbEL0LazbQN1Lg4aFy2yyq-NC8CkdyQIL5PBgwm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286125"/>
            <a:ext cx="2941638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AutoShape 8" descr="data:image/jpeg;base64,/9j/4AAQSkZJRgABAQAAAQABAAD/2wCEAAkGBhQSERQUExQVFRUWGBcaGBgXGBgYGBcZGhgYFxgYGRgaHCYfGBojGRgUHy8gIycpLCwsFx4xNTAqNSYrLCkBCQoKDgwOGg8PGikkHx8sLCksLCksKSwsKSksLCwpKSkpKSwpKSksKSwsLCwsKSkpKSwpLCksLCwsLCksLCksLP/AABEIAMUBAAMBIgACEQEDEQH/xAAcAAACAgMBAQAAAAAAAAAAAAAEBQMGAAIHAQj/xABEEAABAgQDBQUFBgMHBAMBAAABAhEAAwQhEjFBBQZRYXETIoGRoQcyscHwFCNCYtHhUnKSFiQzorLC8RVjc4JDU4M0/8QAGgEAAwEBAQEAAAAAAAAAAAAAAgMEAQUABv/EACcRAAICAgICAgICAwEAAAAAAAABAhEDIRIxBEEiUTJhExQzccFC/9oADAMBAAIRAxEAPwC9rSHvkQx5XvbWzjxhZueQlU2WHtm+qiSpQ6gFI6NDMh2GT2fg4Z4q27tZh2iuWSXKlgBrHEMWLqyE+sQxeihovShFG9ostjJVxxJ/3ReDFS9oUl5CDwX8R+0UePKsiYnKrgyjI+MeyyLiNHy+UeKuEsCTiHlrH0DlS2chRt0iZBDwXtuRhSlSQzgeeFK/NyYS122JaCxclvw6HRydH0hqioRUSSmWFoUlMxYdWJKh3UpUknUd5xpEHk5IuSr1/wBLfGhJC/tFKU4uTYPZ7u5/aCFyFBCMWffuAAT3rnwGFuRhodjdighkJmDEcS1ZhwcJD2wgK0eAdvLCJdPMd0lRSpR0KkukdO6ryiKGaUGo+kW5YRnc/bC9rCT2dOJQViGJKlBmP835ib9IAmUTyhNSCoFaAOhHetqcVhy6wTPpEK7Iy1Eptc91KlqSxJ/lSSS3CEi9pTCBKllWOUruZ54gMQOnHxjyn8eP79gqFPk+xpP2LMSmXiQxKlkh8vdZ75sfSB5ez5gBUUFgUlxcXyNuI+EWTeKmV2aEgOoIOJtHUCS/EMRENJXTZKSjskKlrlywp1lwlJKizC5LNG4/LnGouqszJ46muXsRgcIs3s9R99O/8af9UV5SQ7Wzyiy7gS2nTf8Axp/1x0fMkpYGc/AmstAPtFmKE9IStSWlP3SRfG125P5Qk+xVksFXazUgZkTSG55ZQ99oyf7wj/xf7niyU4QqnCuxKypRCgWdsWZ9I+dnkWONvo7nSRz01FeA4qJ5Gn3xL9OMB1G2K9OdRNtm6yfOOh7clplNgSgXSHKXDYXsNISTJSVoJKJZJSqwDJftEAFn4PDMMlkdfZ6alGDm1op0vb1apQSmctSi7DFwD/ARftyaiauSrtVlagtQfOwbXUO8Vs02CbKPZpSAVuU5N2ahnrcxZNw1PS4v4lrPrB+TFRVCYS5Kxf7Rf8KX/Mr/AExR5WykFJJd9BF39ostRly8CFLONXugm2HO0UJNDUf/AFzvBC7ekLxL49jeSXouns+R318kpHneLxUk4SzeJb1aKh7OKVQ7UrQpP+GO8lQ0Vk46RcK9Dp91Sv5Xt5EQmauR6T2Vzsira1EAxw9kffd7lb35HKOzRyLY0nHtyWkBhLSC17NKyv8AmaOuiL8K+JNk7NJ8zCkk5AE+QjjnsqlKm7QnTTmEqc5spShkejx1XeSdgpKhTs0qYx54S3q0c99itOP7zM/kS9+Z+usbLtGLpnSJq7y06lXwD/pG1cqXhaaU4VEBlMxPDnGiiDNTwSlR82AhFvBs2VMqJcyYtwh3QTYsMRt0IPjBN0ClZU5u+NInOeT0SnjyTFWl7aQrasubKWShS0DXNTIIu2nxiyTti7Jd1KR5kegTEKZWx5agQgYgXBHam46Fompeh9l7UqFG8tMJkhQOQKT/AJgPDOJNl7ek1GLslE4WdwRnlnnlE20kvKWPyqbqzj1aMWmDJaKn/ZqUHJKmbVWXEvCVdHImSVTJZmJSlYSsku6S4Ck34DXjlENbU1E4YVTQhP8A2wXPVzlGnYhKMKQrIAOvELN+HDe7nMRZOOWaSt0LxQ4u6FW0qB0rwjBLCykJ/GRmMZPMA+PKJKGr7KWlCe8oKcBL+7hJKSf5vMpMabf2rMQkg4SVqUxGaXLnrwfSK0upUtTJDk2tn6QqmlTGbTsuUzaFOrDNm1KhPZXdSh1oJBSz+6QxOrjhG66eXU0aJcuZimCchLF0uhsOPCbAtmqKPS0qirCxfgQQR1EXGVs8ole4ogMSpOmXJxeAlFL2e2/RLS086pWmTJS3YpYFVnzAa2btyiXZ+xPv6ztEpKkS5jM7JKcDEc8QME7L3mWmcmc6SThxqKfeCP8AScrQ7XvUlE5EzsEKExyVh0Epcn3SO+o2zb4wM27pewuLqyKonGdNlpRmqmmZ8UhyS/u3GcCbQ28iXSIC0gkApCgrDjssJUEm7XN2Y6NDDbrGZIqqZKSnCrtBmB+F2ye6h4xUJs4LIQE41qLFOFJ7qBa5yzjdSPJOmWlFDTTJqiphhYYU4Upe7u13sIsOwUIC1BAAGHIdYosiUcKg4JUcRUUpxubly2WY8If7lHDOWHd0fAvDsuP4WLWOV2wL2lWnyv5f9wizbu1iPs15iAxVmoA3VZ3yis+0wK7WSQlSmB90E6g6CEIq6lb9nTFIPBKrh3HvPqOUQSxxyR4yKt0qLrvDs8LUWnSRcFlqewQ1mB1iuqqpSAlJnywAlQKgFkOVpIHuu9uDREmTXqT/APzLHMI+alQsqN3K9X/wHxCR8IdhUcbTMnynj/jb0wiurAtctEtQmWW5SFWtYXEWXcVBRRy0qGFWJbpVY++WsYg3L3aVKSpc8OtZ92xAA46OYvNLRoH4E/0iBzTeV6FwgoR4lB3p3xNJMSjs8eJIL4m+UAyfaokZyFj/APQH/aIN3r2I+0UImAmUtAY5YgFEqDjJrDygUbsU0xM4jtEhDhLLzIS93d49GMUtm030Ot299E1kxSBLUnCnE5L6gN6w32ooMAVNfLu38zFH9nEv+8Tj+T/d+0XiqcrlgEB1JFyQ7kC3dIMLlXLRpUkb2IpNqTZykFWFSwACzv3Q+Yyizq9uMhwPs8zmQrLjpeI9191aepSubOl9otdTOPCybBJ5Znxh7TezehWVPTpHDCpYI/zNpFUJUkhMkmxFvN7UKapo5suUmaFLDDGEpAuM+8+T6QT7JJSk0i3bCpalA4gdAD8BBe3PZnRS5E2YlK0lEtah3rOEkjMcWgv2e7JH/T5RBKSrERqB3yQQDB75bB1Q+o1OuYToB6uf0iqU27651TUTFiYtgpKAsqSO+SHRl3Qh/OLpTUOB7lT3LngLQRLSwyaD42DZ80S5UxWSlq6JU/oYypp5ibKE1DgtiSoP/VnHTJe3x2vZAgLubADK5vCvf6WVyaedclKylR63HwMJadWM5ehN7Kaz+8Tkk+/LBA4kEP6OY6csxxvcab2W0ZafzKR4FxHYyH+vhCn2Mlo5tMGFShqFEeIJDRAvlrx9Y6bTbnSMSpkxONSiSQfdD5hsj4vDuhp5csslCQDwAHSOmpvjQp5F6OEbS3IrKgrXJlKXLQkHGe6Fd1zgxNiGeUT+zbY6kT8a04SEqYqGR/WO57wUZmU60i1gbWyIJ9BlFJl0wSDbkI5flZHFcfsowRUnyYPJ3Ulqq1TlMUqAJDa6kGGUyilynwCyvF4hk1Je1m00hbtGSRKqJ6lkCUkqSlNrgWvqH0iJZHkqKKnBR2ys7ZlSEzVliLEkJa6iMI6Qvn7WT2KUM5ZLHgcSS7690KBhfKrVTu0xkOXNsg129IllzCZKAEhKXSrU5lrOTneO0/GUFC+znLyXLmvQyk7xqkApSnGF2UkgtobMfONBXKVM7USwhSRhWWLqJ/ERp3WD6sIGDR6KjvklR/C3RmzijyfC4pyT7EYPK5zroMlhWPPJiW11I6Nd+sWDdtf95F80qv5ekVunqBiU1zl9evnDPZ9ThJU/4DcaOQ1uEc2cqVfo6ih8S/IqO+b/AF9CCkTTxiu0VQ8wAPe5PS0O+0uWvYZeMSRkJlGicmFFfteWlRluygz8gbwxxQs2ls6XMuoX5GPSMX7PJO1pIbviGMrbEr+L0MUram7Q7NfZKXjFxcfICKnWpmywBMYYnNncDheNjyGJJnVt4ZkqokkJmFMxIKpawLpORct7pyMclXvRPpzMkhaCO8FMErHed8Ks9YaTNjDBJSStSpqgLn8OZfk3xi4p2bKICTLQQkMMSQbeUMWSvy2DJUtFc9maQo1Cx/2wOhxH5Rc5U0GpQnMpBUUkWZIJxAhT52vxiLZ+zpcp+ylpRiZwkMC2WXUxpLnntZuIAJly5hClGyvuy7OixBIHvawHLlIF9DrcFP8AdZaionF2i+jrUOHSLTs5NiecV7c2Xho5XHsgX17wB4+PjFj2cO5rnq/ziyH5IRIUb+zgjZ88nUAXPFQEHbsUpl0khBYtLTlllbPlCX2lKekQj/7J0tDXLgk5AeEWqRLCUpSLAAAeAhy/ID0SRkZGQZh87DabVvaXIKvRm+Qi17YqBUbNmkf/ABqSpn5gf7j5RV6qmKZcuYAkhQF8yCXN4t+yKbtKGacAGOWsHDqpIPzGURY58rRZ5GOuMkczpqns62UsaLlq8Sz+rx9AbPlXJ1Fh84+ctpLZSVXcD1SX+Y8o+jdhKSaWVMKwlJQkurmA9+sNglexM3oOKo1SvLqIAmbckuQlSlkahNieAL+uUBTala7k4E8AfnB5PJhECGGUhht3a9ghCg5fE2nJ+d4RzPdYC2TnvX4gExtIm4lFKEu3PL0iHaEmf3UsnvAsm9zYAYrWvHPcMmeV0WKUMKpsC2NsyoqFqAThSLGYSwPDu5vy5wl3/wB06yWjEid2iCAmYgAJzILniH8o6xs/Z/ZSUodmAxEZk6l/OBa2kCkFJdQIVZRJN+Z0/SLcOBQV+ybLmc3Xo4fsndCaJU2YtSEAIWzuSSEmwI10hPTKdCBkMKfDUxtXiYJqkzFEqDg3LWJDNlpEJD5x6XkTl+T6Gw8ZLa9l3GwqRJ79UD0Kfk8JN4aaSiYn7PMMxJR3i794KNsg3daEktMF0yS8Z/aye5WavDgGbHmykqmCYHLDBnm9xblB3bh2bXxvCaVQqV3wpD4nbExIHWDpyW7z3a44Hlx684myPm7KcUVHSGMnbplLExnF7OehHlDH+2cwBRMpAFiDiU7s5BtzPjCKjmHM3F7eN4mq5aSGVny4cQHve8L0tGyiuyx7vb1rnzezVLDMS4OTcdCOcPqgxTtkSBTrC0qJ7rFJa78D+G7XaHNFtrtVFJAFnF7n6v5RjZPOO9E1Se6o8AfgYpm85XPnSAE99VglLEOSCMusW6tmshendPqGiLdvZ4VOE7MSUqCSR+NQAfwD+ceg9mwdKzSo2V2dSgFQUZcq4AskrLAPq6Unyhp2RSz5kA+ByjWppU9scJKlLIKiTowAA5WUfGJ9pJKZpfUBuDC0ektgWYmFe0VYpVWqwIlFKWADlSki7dNQYYBcJKmYFy5qHw4yhiAShISokuEqUBwe0egtgs6LsxDU6bfgQljxbo0OaUMkft8oo8rfFQlnFLQUi6lS5jFgGcJz/wA3lENb7TyGEiVZrGYbm3AG2usWKcYu2L4SlpDXfYY6mgluLzio2eyQDx1Yh4t4jilXvXPXOlzVlBmS3wKKE913yGWuecOaP2k1IHeCF34MfSPLyIWw3486OqPGRSKT2nSz/iSlJ5pII+UO6TfOlmZTQOSrQ6OaD9injku0fP8AJlrmNhU6QfAEaXgr+0M6nBkfaFJQHYJCWOK5Lm/rDeo3Q+yfeS5i1JJGJKmYHjxgrYuxpFQZhnS3Ukhr6cOjvEXNKX6L5/PFZzzaE5KgMJNiTdru3DKOk7rVhmUsgrU+BASnkAT5Q5l7uUqcqeUP/WEe8VT9mOgQr3AA3VNozLJzjUReHinsforkjLTwEZJqV1KzLlGw99ZyQOnE6CKxRUtRUEBHclk96YcgAHsPxGL7sOlTITgQLZ3zUrIqUdTBeP4ru5g5vIilUBzsmkTIACR/MdVHiY83vR90hYzSsX62+LRuma8RbZJXTrRmwcdRcR1YKmjmZNxY2FS6EniAT84DWqANhVIVIRq1vKDpMlSi4FtH+MekuLZsHyijh/tCpOx2hMDMlYC0twVc+Lg+cIwQcovPthlS+1lKRNQqYkFMxAupOqSSLDg2d4oksMLxz8iV6Otgbcdk6ExMlQiBGjR7UrYwmrZQwrZZtMs/Dx+jBCi4c8MhxHxgPYc3vLBFi1+BD26wRKXmLDJTfH5R6SFRlUguR0ZwfkCYKrJAC0n8iX88usCy7/AftBW0kFJR/KHVllcA9BClbYeR0Tqq0nELXSxHrYeAivbXnDtBhthSkW45uPAiHa5+HMO+WWfTyyeKnXzD2iss9OkHCOxdjvZ0yfPUEJJISQ5csjgTe4ix7C3mEgrkzsQUSTcPlbLPSFe51FSKXinKWVkFSUBWEEMzuzvYnhk0L956eTKmGbImqmSyGSVO7ggFDn3mD3hiSvR5pVssqN6QaruqsohKcTgEto/u9TBm8W8KkLQVJ7uH3nYC7EZXihbFKalf3q+ySkjvAO5JYDleLJvnsFCZSexqRNwgFUtwoh/xOLAPpzgJR3TBjGMloZyN5JZISXSpRAAIdyekJq3Z1QglX3SwSSXOXgu/+aJ6WWkYSUgm1znwhyhMpwQnPNr+YMKjPj0ZLEVxS1qI7RJQ490qJdupLdHaIFzCVECwH0YebYSkIIBcC44jxhFS+75h/WMk72PgqVHqpD84jloINi0FLyzjwJ14wFjKI5c9QsRG/wBr4pMbhAjZctIBePaZlGTdqqqVKZRwp91JOZFr8fGGGxajswFG2JTKf+EBvjeKXuvUAKwvYEW5HNuMW1S0ocKULXA/4hmZOOSjMfGWIcVu9cmUHUV3y7ir9CReKlvNtdFclCJSV4wQzsxcs1iYM2zME6mCwQShQPA8DbxjTcHZxXVYyLSw45EqYHyeK8cFaOY21dnQKKgXLly0qUZhCQCSACSABp0/5g+mDZnzgoC4b66R4EAx0iT2TS1DQjwieYgEW1gFdKTcG/NvleA59AtZGOYWGiXTfiVfJo90b2Jp205klC5aGBKylybpBe6Q1y3laFu3trGXTrJWcWFnJueA6chDJWz8K1hIOEEkKLm/U6/vHON96yZ2xlKdISxH5tQYh8u55Uk9dlXhJRxPkvbE0qpcEXL9bxtLqH0ygRKlc4ICEnPEk8cw8C0vZXGTJVT1chEa0KVmSYhDgsddeMEykK6j0jHoJfI3p0qAZBOv0TmYlkrwzEqKjYsRlY9Mo3w+ETzdnqKArAcKnZTWJHA6nlC7sLilsaAJYk5AEk5/WkV2ZWrWnCbi2dzbnDidenUXuUMW9cukLUgBgL2HLw5wGPVhzd0QyJfVuME/Ywsi783yGueWsDTZt2aIZtWWLHO0MpsC4osFFTpXUPiaWkJlpKSNQxIVwvxiHeGganSFF1S5ywcIYYCAEqA4Fh5wLsn/AAvFXrC3a01ZWfeLs+ZcABn6NBKOw8644lL7GEugUlEqWk4SVFcxTg4Utr0GnEw2VTtOWkkqExDO2mTeHzhchRIS7gAAB+QjeonTMSWc4CzDUMH5nmICWwcclGKY82UlIDOA1iWD2tEp2iEwn+0hKrkgEAj+F2F+R5comNOmYLkl9XiVx2GmmZVbRxPeIKarAVh0I+EEf9ElmwJJ5kwJUbDKS4GWRBvBriZsYBYMbiE6Zq0c+uf7wRJ2iNXHUQDgEpDanQ5gHaK+8EgvxPygmkrBdr2hfKVjJUbP8IyKPMUz6XsVqQUAKSWdrngb+cZLnEm5h/tbZpmIxJdS0OMRfvJAdmP4hnazRWwuKuxUKqgjtM7xePZgoLROmfnSnr3X+MUJK4vfs2tKnJ4Tg/ilxFGBfIn8rUbR0SnzF3Y+caBfpEaD/wA8OkTTQD3gWOr5H9IuOaahI4nwUR6QZRUiVG5LDn6QMCpmwv6wLXUBmACY6Ui7AgP1bPpGNWanRLvDTKThShK1pZ2Q2F/zH3j1Ecj3/RjnpBBStKbuGzuM7twjsuy6QU0iYuWCou7HMgZi3JzHGPaLWdptKatL4VplkPwCAk+SgR4RHkxU+ZZiyptQYjpU4C7vEsycDoIEKo1x836Qimy5NLoK7QMzCPFT4HB6xsEAaP1vHqM5G0tWIsDDadtSZMlS5KlHBLBwm7dSE3JuzwqTPb8LjhDmknofhmMhyZrX1840XJu6CaCSlKEOcT+8GASb5XyHXjCybJQJpTa6mGFwUjR2OE6Q8pUJUFd+XYOQVJcORdiH4ecBV9MCsEEElvda569ITF7H5F8f9CPaFKxKg7Xz5WfmOfOBEB7AOeQeLRs6nlkFJSVEkElXB8gIbIQlA7qUpHIN8I9LOoaozHiclZW9nzAJZBBdI1tfhEqdkFYBJFy4DXILMH0yME9l/dyRmpWI9VKLAcoLpQMAwkDuO+uR8jZv+YyU2toPOvglIEr0AsQbC37DJy4b1jQn70nMgOxIYchl+94woBIAU7E5e6CbO3EMPWN5Elwy+BDg6fPUA8431s5du6IZk3D71x0trmeMRy5KCXSop/lNvKCPs8xAIYKTxGY49OPhAqpCVPh7p4j9IG0WQ5IJC5iRoscrH9IYbP2kFWdj/Cr9DCN5qPzAcM/KJ5FehYIIDsbHQwLgNTGlTUJWcIRfi4Z4AnUqswnxe3wiOWpSABhJA1F+N4JpNpubH66R7aNoBVLw392NEhQyUD1b5RYkzULF0u+oiFexMR+7dRP4QL+AEapXoxuuwipUpIPBKRhI4/hCgT3bOPCEO2tmOO3QGBcrRlgOpb+HI8ni2zKJRQxmFK8NrOojMXtZ+F7mFlXilEJAxFbm7uRkcSWyPe/SGR0T3TKQZl211i7+ziqLzwzgYFdS5DeVoqlds3CSohkOcg6RcsHz5X4Qz3J2sJVWgH3Vugvo+XqPWKsbqSYOX5QZ1ukqUrukg6NqDwIzBguSXcfXjCySkBZcZj11+uUTLxJujMaKNj4v3YuOaGM37RsLwINsJbvJmJPDCVD+oOPWC5RVMYIGF9XHhkY8eHeyh934mON+1rdlUmoTOD9lMThTwSoEkp8XceMdmoZXZpwlRLZqLX4mzDOKf7Rt46Y0c+UodqpmAT+BdsKirRnB6QmVtNIbGoyTZw0JHCCJNItXupJ+ECdqOL9L/tBmzNpmWvApwDcPrEbUq0dKM4N0w2n3bmKZylPUv8IYyd2JY99RVyFhBMqrcOImC31Mc+WSbf0XLHFIbbG3DxpExCUpSXubqUMvjCPbexMNQoBGFAslSRmGdzwLv5R1rYk9EynR2ZDBIBGTEC6W6wt2xuwJjlNjmQbX5cI6EcS42jlTzPltHI6FA7TAokOQHIOr3sHz+jBS6JU0hEuX3tOBaxN9Gi31O5pGUteLW2J/EWg3YO6k4LeYAhPUFRHAcI3+MH+bQs3e3DVhUtawFaAXAtYHnCbbdOtBVLUnCoWbr+3xjsFLSBIAAsI55vdPlzagqlEKGFIKhcE8vBh4QjyIRilL2V+LklKXF9FV7FXZYfqxtfhAs+YpRGEAKytcEpcE2h0ZIYAmBEUpEws4BOIMLu726QjHl7K/IxrIl+gWdTGWClGSXxKJa+qmfMNrAddLmJSMgQElKtcGfgWbyizVslT4lywFApAKkl1aMHMKqsCYpac74Qz3GjvzfyhschA/Gb6Yw2QoTpaVpIINuhFi/N3hqvd1C03DFmCk2V+8B7C2emSMKQzlzzOWWkWqllWESrcnx6KJXGNMp9ZunOlh0NMT+X3v6dfAwjn06SSFBiOTER1lCGhVt1NEAftOEK0KbTPS7dbRUlYrn9nNky1o904xwNjBezqVVSrCmUSoG9mbqSwEaVNZJSpRl4lpc4XYW/MRbyiCo3imYCAspH8Ke6PTOCUfs2Un6LXsjdiUmeJUyeZkzvHsJLE2F8cw2SMgdQ4iv7b9pk1GKVSSU0gSSCQHnEi11HI2OWbxffZhsMy6Uz1j7yfxFwge4OV7wi373RQmf9oSm01TL/KqzKB0xMfGHJxj6JXcntm8qfmhfeGTfw8SNXtZoTbU26FLDEdzECpWYBBDPqchycxBtSswAsCl1MokC5AsE53zMV6esrJJviuR+vOFRjXY7i5dElTtAKdKRhSbEqLluD9XgWQrAUqSRiSQfEFx8BHplx6Up1hqYagjr+w9qoqZKZqcwe8NUqA7w8ifOHJSz218xHIt2d5/sZmHAVoWm6QW7wyOXC0dBp976bskLVPlpdIOEqGIFhYjOxcRbjmmjnZcTjIdqQFWb6zhru1S2Us8WHxJ9YodV7Q6RDFKlzHNwhBsOLqYHwMO9he02gSjDMndmp3wqQp7jI2IexyJgnJdIWotFp27WokyzNmKCUJuSQ46NqeEcJl1iaiqrcIOGeVrSFXuC4tp05cod+0P2iCuenkD7lKgSs5zCHZhokPrcxWaA9kuWrgoOeRsfnCo5KmkOng5YnL2to0kyRoAHHAMf1ta0KtvSCFpVxGfT6EWKvlFExQFrk+d/nCba6rIJsMWcTW1k4srcYvDyS/ZLsDaz91Rvpziwoc5ZxREyzhKk/hVnFo2Bt0LGFfvD1hHkYv/AFEo8bNaUZ9lioNoTJSsSFEEeXiMjFlot9Zy0KChLcCyiDn0yzaKvhiBW2UymGFZLucLMOV9fSJsWSSdJlWTDCW2i10215oN5qnLvbidenrDD+0s3s2OHExD4ddCONopP9oUTPxFBckY7H+rL1iY1yWczQWFmU4PnaHPJJA/14SHc2vnLSEmcs/iLli4LZhiIR1stSehyOUbU+0ErP8AiJUbsMYd7c7W1jevVdCAckueDnn4esKntWw4wUXSFilK0MaU2ILK/ewj3XYqchwnQFnvBMwARHKVeFp0g3GyedtpasJVKnOkuPvEeGmkbUkkKIUxSwyUxLkkkuI8SknIRMikVZ+LkuzeUBKeqA/jSGFOq8WGiVawiudrLl3WoDrAG0faIiT3ZYHjn/Tn5xuBSb0ifNQz313qNO0qUfvlZlvcByb8x9IpVRs+YTimk4jdRUXMQfa1VM7t1F1G7ZWHIcBeLPR0CqmYhD5sSSC6U62yH10i960TMV7u7pTq2YQj7uSj35hGTcBqeUEVG66ZVT2Ic99ISVC5SdbWvyjsdHs+XT06JUsYU+pOpPEnWEG2NhY6ymnjJJKVjwdB87eIjZaaQlTvY+kScMoAZAAdBa0CV9KJqFS1F0qDG1xz8IZVEwBIDcOggVdQgOQQSPh4RkmjInz1W7TVNViUWzYEkt+/6RFLWdEvzNonRSJHh4xJKlOYJyXosUGQClUr3leEEI2ekamCpchrxM8Lc2MUULlUkLZlMQXLAP5teLCZUCVlK48D4/pB48m6FZYWr+gykkoKATciFO06ZJmh7WifYtU6SnUWgfaqu8DwA+MZFNSZrpxPaanCVW0+rwaQ6W5axEsN3tCzGCZeUecqdjElVBlYvEiVMt3kMf5k26XzhDtlJKPEfRh9TkKp5idZawoDkoMYXzZAUCksQdIdldTU/vZLgjeN4/q0KNnSe6oHQl4BmJMtdrEZQ8lyMFgGHIwLtClcc9P0j0Z/I2WJqC/RYt3tricnCbKENJtHivqI5tT1Cpa8QsoR0DYe2Uzk8FDMRD5OFwfOJV42fmuMuwpFCCLtGTNnyzkArp+kEilJUVY3BHusM+LxuiWdA0Rc39lditWyEk5ACJpFKEhnKvUwzFLqTGq5iUC7Dh+3GPfyylpGaWwT7CTy65xvLo0p/eFu1N7ZcsEOHtbXyGXmIrG0N8Frsiw4m58haKMfj5Zk+TyoQ9l0qdqy5YzHoIru0t9gHEu/MZef6RUJ1QpZdSirrGjRdj8KENyIMnmylqAZV7XmzC5UfD9YDAeCpOz1K+vlBqKMJFhFNxhpCY455HcjXZ9bhYD3kgN4R172bhC0GbZyQkj+EDToT5tHD5pIU4s0WfdbeNdNMTNRcCy0OwUPrI6QM4rsZfJcT6FrS4SdOPCA1LIDnQuPCA9jb2SquTiQCG0OaSeI+cE1M8FDDmPrrE2SrBiqDShKgeDZwnGFKmTlxPEZwXs2qdIe4gCelKSptCef0xhOR6TCj2cfTTgZxIAOEbIljUn4RL2oGQaNs6BGiWVfhIHO0TIpm1ERqqCYxMyMdmk4pktr5tEhlJIumB0qia5gGeBp1GlPfSAkjNrAjhC+slMsEZKGrEEeMNJqNCc7QLUy/u8JuUm3SGQlQLiCUsshQBbD6Dk0PZNOhJcqTgAvd3HADXSFiJLDhEiZbwbkrC4/QTsiVimYdFoUkvqwxDLW0D9j5xLTzezWhQF0qBHnf0eJ9p0gRNUE3S+JJzBBv6ZQUpOUP9CoxUcj/f8AwXqQDA86W/QQarX9IhWj6/WAixskI66jxcjxgWjqlyVuLHXmPrWH0yVaFe0KZ0uMx9GKYSv4skywr5R7LnsnbaZiHKgGF3+s4knbxy0sX8TYfvHO5dUUgsWty4xEuaVF1Ek8y8I/owbbYP8AdlX7LltDfpIcSwVc8h5kP5CKzW7enTCcSyAdBb1zPjC8AksLmCZezv4j5RTDBjxroU8mXKCFUbJlKOQMMJNKAcngkSzBvJXR6Pj32L5dAdWHrB9PQpGVzziZFNxgpEpoTKbZVDDFG1NJ+ES/Z7G0T05z6GJii0IchnEo87M9fnFl2/u6qS0+UPulXH5X/CRwhJKkpLYi4JNm1vZ+sdb3TXLqKNKVsU4cKh0sT5CKpyaohWmUPYW3Vy1JVLLKHvI0I1HMZ9I6jsTbcuqld1XeGaDmOBt7w4GOJrkqClzEOJaJhSFj3XclIfizQ62TtbvhQV2c0ZEZKPyPoYVkxrsfGsn+zsWxqjEONyPItGu1KAqmKAsM+WXE+EVbdHbLLUiYcJUsqAyuc0jxu0XHaM8sg5vbxF9PKJmqjX0LacZbOQvGAxo8ehcbRcbhMeiITOjzt42mesJQYJSsQqTUxrN2mE84xwbPWM5qhnwiKStMwqSdYRztoKVy6Qz2HXdmSohKiqzqGXQeEGsX2C50TrllJvkGbVxpaCtmolKnIROmiUhTupxoHbk+V4jnzSsqJZ+TZctBAFds0TLkkEZaR6PFP5GT5OPxOgp3W2eoBqvOwPay/wBM4b7S3bkVIlqM9KVIGFwpBxDRwOFzZs443/0HLCtmNuvGI5mzJiclOOd4pi8T0QSjnTv6OrTvZxLYk1AAFycIZuPvRQ1kEkC4BIfi2sRUFaSnCt3AZntcajIgWI843RKdeIGzX8NesHPxouFxFYvOlHJxmuzUpfSBp9MIYYo0mIiBSpnacU0VKdRd9QGuXO/PxiFFKVFtBmeEMdpkCb3hZhq3qI12YnFibKL+Xxs5Sgnlo9kUQSGAicUxhhJpoJRIiaWU6EcSXQsl0kECSPq0GGXlx+nj0SnMA5hqFECERuU8BnE/ZgxnYQHKw6NJVgf5T8I3nKYHoY8KIE2nPwy15ZH9I8tsCWrKqiYxY5O468Yve6e2sFNUJLOlClC7Agpwn5GOezExPKrDhI8H1joyhaOUmumWMLw7Iw3edUgj/wBElJ+UCTt31pqvsyGKmBvYPhxPy6xJRV4mpoachgmc6ja4WsedgbHjFn3eR2u16peksKSD0Ilgf0gwE3xTZqf0VqVXqlnsp4IKWDn3kcP5h9CLtsTfgpT2VSy0H3ZoufP8Qy59YrO9FOlc5Z72gSeGfzhLKnqknAsOg9W6jVJhPFTiUqXqQxVMiJc4x7GQCKWQqnGNO1MexkGCeojRS4yMjAQaorCNIa7JVk7ELLNwtnGRkNEPpjOQnujxHlE6JYyjyMiKf5MuxfijJqAxjSYgZANGRkCmE0jE0gNzdomShmHjaw8tYyMhrnLjVkv8MHkTaNVJsG1iJSHe5j2MhSKvRW9ujvI8YJ2CkYPGMjIsl/jIY/5xrLLwSiPIyI5HRRhTdvq8RqReMjI8CiVCbRsExkZAhEfGE28a2ltxMZGQ7D+SEZvxZWhlEZEexkdQ5T6CKqVgUGOgPR4t/s22iUzJyWxFYfETcYQo3GrvGRkJy/gzYdm/aYsRVd79H4cIHqZQDJLHFa4/K+XLKMjIlh2Vy6Z//9k=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s-SV"/>
          </a:p>
        </p:txBody>
      </p:sp>
      <p:pic>
        <p:nvPicPr>
          <p:cNvPr id="9626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2"/>
          <a:stretch>
            <a:fillRect/>
          </a:stretch>
        </p:blipFill>
        <p:spPr bwMode="auto">
          <a:xfrm>
            <a:off x="285750" y="3643313"/>
            <a:ext cx="29289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11" descr="http://t2.gstatic.com/images?q=tbn:ANd9GcQwnpIuPwi11xfKt5Amtf0D61aaoI-x_lXDNOFT_2GW2rJ9JgAiH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86125"/>
            <a:ext cx="19716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03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924800" cy="2133600"/>
          </a:xfrm>
        </p:spPr>
        <p:txBody>
          <a:bodyPr>
            <a:noAutofit/>
          </a:bodyPr>
          <a:lstStyle/>
          <a:p>
            <a:pPr algn="just"/>
            <a:r>
              <a:rPr lang="es-MX" sz="2400" dirty="0"/>
              <a:t>En muchos casos, las mujeres </a:t>
            </a:r>
            <a:r>
              <a:rPr lang="es-MX" sz="2400" dirty="0" smtClean="0"/>
              <a:t>además tienen </a:t>
            </a:r>
            <a:r>
              <a:rPr lang="es-MX" sz="2400" dirty="0"/>
              <a:t>que atender actividades del cuidado no remunerado en las organizaciones a las que pertenecen (sindicatos, cooperativas, asociaciones de desarrollo comunitario, iglesias, partidos políticos) o deben donar su trabajo “voluntario” a proyectos gubernamentales (alcaldías, ministerios, etc.)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76400" y="4724400"/>
            <a:ext cx="6400800" cy="1752600"/>
          </a:xfrm>
        </p:spPr>
        <p:txBody>
          <a:bodyPr>
            <a:normAutofit/>
          </a:bodyPr>
          <a:lstStyle/>
          <a:p>
            <a:r>
              <a:rPr lang="es-MX" sz="4400" dirty="0" smtClean="0">
                <a:solidFill>
                  <a:srgbClr val="C00000"/>
                </a:solidFill>
              </a:rPr>
              <a:t>Tienen una TRIPLE JORNADA DE TRABAJO</a:t>
            </a:r>
            <a:endParaRPr lang="es-MX" sz="4400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5800" y="29718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Este trabajo no remunerado abarca actividades como limpieza de los locales, preparación de bocadillos y café, atención a participantes en reuniones y la organización de convivios. </a:t>
            </a:r>
          </a:p>
        </p:txBody>
      </p:sp>
    </p:spTree>
    <p:extLst>
      <p:ext uri="{BB962C8B-B14F-4D97-AF65-F5344CB8AC3E}">
        <p14:creationId xmlns:p14="http://schemas.microsoft.com/office/powerpoint/2010/main" val="241235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2362274"/>
          </a:xfrm>
        </p:spPr>
        <p:txBody>
          <a:bodyPr/>
          <a:lstStyle/>
          <a:p>
            <a:r>
              <a:rPr lang="es-MX" dirty="0" smtClean="0"/>
              <a:t>La palabra ECONOMIA  se comenzó a usar hace miles de años en Grecia</a:t>
            </a:r>
            <a:endParaRPr lang="es-MX" dirty="0"/>
          </a:p>
        </p:txBody>
      </p:sp>
      <p:pic>
        <p:nvPicPr>
          <p:cNvPr id="7170" name="Imagen 50200" descr="http://cd1.dibujos.net/dibujos/pintados/201043/7724e6988d8229387367d4d30a7ef2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9473"/>
            <a:ext cx="3240360" cy="301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246617" y="3140968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/>
              <a:t>E</a:t>
            </a:r>
            <a:r>
              <a:rPr lang="es-MX" sz="3600" dirty="0" smtClean="0"/>
              <a:t>s </a:t>
            </a:r>
            <a:r>
              <a:rPr lang="es-MX" sz="3600" dirty="0"/>
              <a:t>la combinación de dos palabras: OIKOS y NOMIA</a:t>
            </a:r>
          </a:p>
          <a:p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241676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8352928" cy="2907754"/>
          </a:xfrm>
        </p:spPr>
        <p:txBody>
          <a:bodyPr/>
          <a:lstStyle/>
          <a:p>
            <a:r>
              <a:rPr lang="es-MX" dirty="0" smtClean="0"/>
              <a:t>Pero también esta es una de las razones del porque hay menos mujeres en la política, en los sindicatos, en las juntas directivas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33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700809"/>
            <a:ext cx="7774632" cy="1899642"/>
          </a:xfrm>
        </p:spPr>
        <p:txBody>
          <a:bodyPr/>
          <a:lstStyle/>
          <a:p>
            <a:r>
              <a:rPr lang="es-MX" dirty="0" smtClean="0"/>
              <a:t>Esto  obstaculiza la AUTONOMIA ECONOMICA DE LAS MUJERES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4221088"/>
            <a:ext cx="7120880" cy="1752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b="1" dirty="0" smtClean="0">
                <a:solidFill>
                  <a:srgbClr val="FF0000"/>
                </a:solidFill>
              </a:rPr>
              <a:t>La autonomía económica es la posibilidad de tener ingresos propios o ingresos suficientes para satisfacer las necesidades propias y de la familia</a:t>
            </a:r>
            <a:endParaRPr lang="es-MX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7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8208912" cy="3888432"/>
          </a:xfrm>
        </p:spPr>
        <p:txBody>
          <a:bodyPr>
            <a:normAutofit fontScale="90000"/>
          </a:bodyPr>
          <a:lstStyle/>
          <a:p>
            <a:pPr algn="just"/>
            <a:r>
              <a:rPr lang="es-MX" dirty="0" smtClean="0"/>
              <a:t>Muchas mujeres no pueden tener un empleo remunerado o dedicarse a una actividad productiva ($$$) porque tienen que dedicar su tiempo al trabajo del cuidado (no remunerado)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325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63036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Y MUCHAS VECES HACEN EL TRABAJO DEL AUTO- CUIDADO DE LOS HOMBRES:</a:t>
            </a:r>
            <a:endParaRPr lang="es-MX" dirty="0"/>
          </a:p>
        </p:txBody>
      </p:sp>
      <p:pic>
        <p:nvPicPr>
          <p:cNvPr id="3" name="Picture 2" descr="http://lacomunidad.elpais.com/blogfiles/imagenes-de-mexico/mujer1cocina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09800"/>
            <a:ext cx="6248400" cy="416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99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Algunos resultados: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73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generoycomercio.org/indicadores/Paraguay/graficos/empleoTrabaj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599"/>
            <a:ext cx="7947308" cy="413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066800" y="609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Paraguay: Evolución </a:t>
            </a:r>
            <a:r>
              <a:rPr lang="es-MX" b="1" dirty="0"/>
              <a:t>de las horas promedio de trabajo remunerado por sexo, según año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53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generoycomercio.org/indicadores/Paraguay/graficos/ingresos_propio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1"/>
          <a:stretch/>
        </p:blipFill>
        <p:spPr bwMode="auto">
          <a:xfrm>
            <a:off x="480845" y="2120900"/>
            <a:ext cx="833471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295400" y="6858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Paraguay: Proporción </a:t>
            </a:r>
            <a:r>
              <a:rPr lang="es-MX" b="1" dirty="0"/>
              <a:t>de la Población en Edad de Trabajar con ingresos propios por </a:t>
            </a:r>
            <a:r>
              <a:rPr lang="es-MX" b="1" dirty="0" smtClean="0"/>
              <a:t>sexo (2009)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2374900" y="60198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Fuente: Red Internacional Género y Comercio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391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2074242"/>
          </a:xfrm>
        </p:spPr>
        <p:txBody>
          <a:bodyPr/>
          <a:lstStyle/>
          <a:p>
            <a:r>
              <a:rPr lang="es-MX" sz="4000" dirty="0" smtClean="0"/>
              <a:t>Esta es una de las causas del porque las mujeres tenemos salarios menores a los de los hombres</a:t>
            </a:r>
            <a:endParaRPr lang="es-MX" sz="4000" dirty="0"/>
          </a:p>
        </p:txBody>
      </p:sp>
      <p:pic>
        <p:nvPicPr>
          <p:cNvPr id="3" name="Picture 2" descr="http://admin.trabajando.com/imagenesnoticias/ar-tbj/file/Mujeres%20ejecutivas,%20como%20recibir%20un%20aume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88" y="2564904"/>
            <a:ext cx="720216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85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6" descr="desigualdad-entre-hombres-y-muje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84313"/>
            <a:ext cx="6553200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4"/>
          <p:cNvSpPr>
            <a:spLocks noGrp="1"/>
          </p:cNvSpPr>
          <p:nvPr>
            <p:ph type="title" idx="4294967295"/>
          </p:nvPr>
        </p:nvSpPr>
        <p:spPr>
          <a:xfrm>
            <a:off x="428625" y="274638"/>
            <a:ext cx="8258175" cy="2082800"/>
          </a:xfrm>
        </p:spPr>
        <p:txBody>
          <a:bodyPr/>
          <a:lstStyle/>
          <a:p>
            <a:pPr eaLnBrk="1" hangingPunct="1"/>
            <a:r>
              <a:rPr lang="es-SV" sz="4000" smtClean="0"/>
              <a:t>Resultados económicos entre hombres y mujeres en el mundo laboral</a:t>
            </a:r>
            <a:r>
              <a:rPr lang="es-SV" smtClean="0"/>
              <a:t>:  </a:t>
            </a:r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16571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772400" cy="1470025"/>
          </a:xfrm>
        </p:spPr>
        <p:txBody>
          <a:bodyPr/>
          <a:lstStyle/>
          <a:p>
            <a:r>
              <a:rPr lang="es-MX" dirty="0" smtClean="0"/>
              <a:t>PERO HAY OTRO PROBLEMA DE GRAN IMPORTANCIA: 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62000" y="2971800"/>
            <a:ext cx="7467600" cy="1981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dirty="0" smtClean="0">
                <a:solidFill>
                  <a:srgbClr val="FF0000"/>
                </a:solidFill>
              </a:rPr>
              <a:t>NO SE ESTA CUIDANDO A LOS NIÑOS Y NIÑAS, A LAS PERSONAS CON DISCAPACIDAD, A LAS PERSONAS ENFEREMAS Y LAS PERSONAS MAYORES CON LA CALIDAD Y LA DIGNIDAD QUE MERECEN 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3429000" y="4953000"/>
            <a:ext cx="1143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600200" y="56388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PORQUE LAS MUJERES Y LAS FAMILIAS NO CONTAMOS CON EL TIEMPO Y CON LOS RECURSOS PARA REALIZAR ESTE CUIDADO COMO DEBERÍA HACERSE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1299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260350"/>
            <a:ext cx="7772400" cy="1470025"/>
          </a:xfrm>
        </p:spPr>
        <p:txBody>
          <a:bodyPr/>
          <a:lstStyle/>
          <a:p>
            <a:pPr eaLnBrk="1" hangingPunct="1"/>
            <a:r>
              <a:rPr lang="es-SV" sz="4000" smtClean="0">
                <a:solidFill>
                  <a:srgbClr val="CC3300"/>
                </a:solidFill>
              </a:rPr>
              <a:t>ECONOMIA</a:t>
            </a:r>
            <a:r>
              <a:rPr lang="es-SV" sz="3200" smtClean="0"/>
              <a:t> es una palabra que esta compuesta por la unión de dos palabras:</a:t>
            </a:r>
            <a:endParaRPr lang="es-ES" sz="3200" smtClean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763713" y="2205038"/>
            <a:ext cx="5032375" cy="1512887"/>
          </a:xfrm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s-ES" sz="4000" b="1" smtClean="0">
                <a:solidFill>
                  <a:srgbClr val="CC3300"/>
                </a:solidFill>
              </a:rPr>
              <a:t>oikos </a:t>
            </a:r>
            <a:r>
              <a:rPr lang="es-ES" sz="3600" smtClean="0"/>
              <a:t>que significa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s-ES" sz="3600" smtClean="0"/>
              <a:t>"hogar"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268538" y="4076700"/>
            <a:ext cx="4248150" cy="260985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>
                <a:solidFill>
                  <a:srgbClr val="CC3300"/>
                </a:solidFill>
                <a:latin typeface="Calibri" pitchFamily="34" charset="0"/>
              </a:rPr>
              <a:t>Nomia</a:t>
            </a:r>
            <a:r>
              <a:rPr lang="es-ES" sz="2800">
                <a:latin typeface="Calibri" pitchFamily="34" charset="0"/>
              </a:rPr>
              <a:t> que significa 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" sz="2800">
                <a:latin typeface="Calibri" pitchFamily="34" charset="0"/>
              </a:rPr>
              <a:t>“NORMAS DE  LA ADMINISTRACION O DEL CUIDADO DE ALGO”</a:t>
            </a:r>
          </a:p>
          <a:p>
            <a:pPr eaLnBrk="1" hangingPunct="1">
              <a:spcBef>
                <a:spcPct val="50000"/>
              </a:spcBef>
            </a:pPr>
            <a:endParaRPr lang="es-ES" sz="28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8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 animBg="1"/>
      <p:bldP spid="174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3309" y="685800"/>
            <a:ext cx="7772400" cy="1470025"/>
          </a:xfrm>
        </p:spPr>
        <p:txBody>
          <a:bodyPr>
            <a:noAutofit/>
          </a:bodyPr>
          <a:lstStyle/>
          <a:p>
            <a:r>
              <a:rPr lang="es-MX" sz="3600" dirty="0" smtClean="0"/>
              <a:t>Muchas mujeres deben cuidar a otras personas en sus países o en el extranjero para generar ingresos para sus familias </a:t>
            </a:r>
            <a:endParaRPr lang="es-MX" sz="3600" dirty="0"/>
          </a:p>
        </p:txBody>
      </p:sp>
      <p:pic>
        <p:nvPicPr>
          <p:cNvPr id="4" name="Picture 6" descr="http://t0.gstatic.com/images?q=tbn:ANd9GcRwXuk9F9HsSzbEL0LazbQN1Lg4aFy2yyq-NC8CkdyQIL5PBgwm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5600"/>
            <a:ext cx="355000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2"/>
          <a:stretch>
            <a:fillRect/>
          </a:stretch>
        </p:blipFill>
        <p:spPr bwMode="auto">
          <a:xfrm>
            <a:off x="685800" y="2929070"/>
            <a:ext cx="3362967" cy="22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71600" y="54864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¿Quién cuida a las personas de sus propias familias que necesitan de cuidados? ¿Quién cuida de ellas cuando lo necesitan?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42592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762001"/>
            <a:ext cx="7924800" cy="2838450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El CUIDADO DEBE SER UN ESPACIO DE RESPONSABILIDADES COMPARTIDAS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47800" y="4191000"/>
            <a:ext cx="7010400" cy="1752600"/>
          </a:xfrm>
        </p:spPr>
        <p:txBody>
          <a:bodyPr>
            <a:noAutofit/>
          </a:bodyPr>
          <a:lstStyle/>
          <a:p>
            <a:pPr algn="just"/>
            <a:r>
              <a:rPr lang="es-MX" sz="3600" dirty="0" smtClean="0">
                <a:solidFill>
                  <a:srgbClr val="C00000"/>
                </a:solidFill>
              </a:rPr>
              <a:t>No debemos continuar asumiendo que el cuidado es un asunto de las mujeres y de las familias..</a:t>
            </a:r>
            <a:endParaRPr lang="es-MX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6129448"/>
              </p:ext>
            </p:extLst>
          </p:nvPr>
        </p:nvGraphicFramePr>
        <p:xfrm>
          <a:off x="1600200" y="1524000"/>
          <a:ext cx="6400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09600" y="2286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>
                <a:solidFill>
                  <a:srgbClr val="C00000"/>
                </a:solidFill>
              </a:rPr>
              <a:t>ES UNA RESPONSABILIDAD QUE DEBEN COMPARTIR LAS FAMILIAS, LAS COMUNIDADES, LAS EMPRESAS (CAPITALISTAS Y NO CAPITALISTAS) Y EL ESTADO (NACIONAL Y LOCAL)</a:t>
            </a:r>
            <a:endParaRPr lang="es-MX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81000" y="838201"/>
            <a:ext cx="8077200" cy="2762250"/>
          </a:xfrm>
        </p:spPr>
        <p:txBody>
          <a:bodyPr>
            <a:normAutofit/>
          </a:bodyPr>
          <a:lstStyle/>
          <a:p>
            <a:r>
              <a:rPr lang="es-MX" dirty="0" smtClean="0"/>
              <a:t>¿Qué puede hacer el Estado desde las Políticas Públicas?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0000"/>
                </a:solidFill>
              </a:rPr>
              <a:t>Varias acciones…</a:t>
            </a:r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Desde las más sencillas: LAVANDERIAS COMUNITARIAS (COLOMBIA)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755576" y="508518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LAVANDERIA COMUNITARIA BARRIO AURES-VILLA </a:t>
            </a:r>
            <a:r>
              <a:rPr lang="es-MX" b="1" dirty="0" smtClean="0"/>
              <a:t>SOFIA, MEDELLIN</a:t>
            </a:r>
            <a:endParaRPr lang="es-MX" dirty="0"/>
          </a:p>
        </p:txBody>
      </p:sp>
      <p:pic>
        <p:nvPicPr>
          <p:cNvPr id="9220" name="Picture 4" descr="http://i1.ytimg.com/vi/XOYnwAby8Nc/hq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20" r="-2377" b="8205"/>
          <a:stretch/>
        </p:blipFill>
        <p:spPr bwMode="auto">
          <a:xfrm>
            <a:off x="4270161" y="1916832"/>
            <a:ext cx="4680655" cy="275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iaui.pi.gov.br/images/albuns/album_134/372f820073_med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43" y="1916832"/>
            <a:ext cx="3922885" cy="275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87624" y="6031161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Cuenta con internet, televisión y sala de juegos para niños/as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2557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1 Título"/>
          <p:cNvSpPr>
            <a:spLocks noGrp="1"/>
          </p:cNvSpPr>
          <p:nvPr>
            <p:ph type="title"/>
          </p:nvPr>
        </p:nvSpPr>
        <p:spPr>
          <a:xfrm>
            <a:off x="310208" y="261485"/>
            <a:ext cx="8329612" cy="1368425"/>
          </a:xfrm>
        </p:spPr>
        <p:txBody>
          <a:bodyPr/>
          <a:lstStyle/>
          <a:p>
            <a:r>
              <a:rPr lang="es-ES" sz="2400" dirty="0" smtClean="0"/>
              <a:t>Transporte  municipal comunitario para uso de escolares, personas con discapacidad y/o personas con problemas de salud</a:t>
            </a:r>
            <a:r>
              <a:rPr lang="es-ES" sz="2800" dirty="0" smtClean="0"/>
              <a:t>.</a:t>
            </a:r>
          </a:p>
        </p:txBody>
      </p:sp>
      <p:pic>
        <p:nvPicPr>
          <p:cNvPr id="131076" name="Picture 4" descr="http://www.elindependiente.mx/fotos_notas/transporte_escolar_0804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317464" cy="286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0" name="Picture 8" descr="http://images03.olx.com.pe/ui/16/67/92/1317966062_261416592_1-Fotos-de--ALQUILO-MOVILIDAD-VAN-Transporte-Personas-en-Silla-Ruedas-Discapacita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096" y="1491598"/>
            <a:ext cx="3764552" cy="282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2" name="Picture 10" descr="http://doc.noticias24.com/0905/ampi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244" y="4077072"/>
            <a:ext cx="420046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99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ChangeArrowheads="1"/>
          </p:cNvSpPr>
          <p:nvPr/>
        </p:nvSpPr>
        <p:spPr bwMode="auto">
          <a:xfrm>
            <a:off x="1066800" y="380147"/>
            <a:ext cx="6985074" cy="86337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FINANCIAMIENTO DE CENTROS COMUNITARIOS  PARA EL CUIDADO DE </a:t>
            </a:r>
          </a:p>
          <a:p>
            <a:pPr algn="ctr"/>
            <a:r>
              <a:rPr lang="es-ES" b="1" dirty="0" smtClean="0">
                <a:solidFill>
                  <a:schemeClr val="bg1"/>
                </a:solidFill>
              </a:rPr>
              <a:t> PERSONAS   ADULTAS MAYORES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7107" name="Picture 9" descr="img_07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196" y="4225925"/>
            <a:ext cx="3024187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12" descr="1283024441_107999217_3-ASILO-DE-ANCIANOS-BENITO-JUAREZ-Salud-y-Belleza-12830244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195848"/>
            <a:ext cx="28321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15" descr="asilo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05452"/>
            <a:ext cx="31464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17" descr="DSC003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055" y="1484784"/>
            <a:ext cx="2881312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69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Hasta acciones más globales como: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46783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dirty="0" smtClean="0"/>
              <a:t>Aprobación de Leyes del Cuidado que hagan visible la importancia económica y social del cuidado (autocuidado, cuidado de otros y cuidado de la naturaleza) y establezcan la OBLIGACION CONSTITUCIONAL DEL ESTADO de contribuir a la realización de las actividades del cuidado de las familias.</a:t>
            </a:r>
          </a:p>
          <a:p>
            <a:pPr marL="0" indent="0" algn="just">
              <a:buNone/>
            </a:pPr>
            <a:endParaRPr lang="es-MX" dirty="0" smtClean="0"/>
          </a:p>
          <a:p>
            <a:pPr algn="just"/>
            <a:r>
              <a:rPr lang="es-MX" dirty="0" smtClean="0"/>
              <a:t> Creación de un sistema público integral de cuidado infantil adaptado a las necesidades y demandas de las familias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1033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Hasta soluciones más integrales: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Red de centros públicos de atención integral diurna para el autocuidado y/o cuidado de personas adultas mayores .</a:t>
            </a:r>
          </a:p>
          <a:p>
            <a:pPr marL="0" indent="0" algn="just">
              <a:buNone/>
            </a:pPr>
            <a:endParaRPr lang="es-MX" dirty="0" smtClean="0"/>
          </a:p>
          <a:p>
            <a:pPr algn="just"/>
            <a:r>
              <a:rPr lang="es-MX" dirty="0" smtClean="0"/>
              <a:t>Sistemas públicos de apoyo al cuidado de personas con discapacidad: atención en salud, educación, transporte, deporte, etc.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52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Hasta soluciones más integrales: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Incorporar en los presupuestos nacionales y municipales partidas específicas para financiar acciones del cuidado.</a:t>
            </a:r>
          </a:p>
          <a:p>
            <a:pPr marL="0" indent="0" algn="just">
              <a:buNone/>
            </a:pPr>
            <a:endParaRPr lang="es-MX" dirty="0" smtClean="0"/>
          </a:p>
          <a:p>
            <a:pPr algn="just"/>
            <a:r>
              <a:rPr lang="es-MX" dirty="0" smtClean="0"/>
              <a:t>Creación de un FONDO PUBLICO para el pago de ayudas económicas a las mujeres que cuidan a familiares que necesitan cuidados (niños/as, ancianos/as, enfermos/as, etc.)</a:t>
            </a:r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3805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404813"/>
            <a:ext cx="7772400" cy="1470025"/>
          </a:xfrm>
        </p:spPr>
        <p:txBody>
          <a:bodyPr/>
          <a:lstStyle/>
          <a:p>
            <a:pPr eaLnBrk="1" hangingPunct="1"/>
            <a:r>
              <a:rPr lang="es-SV" smtClean="0"/>
              <a:t>La buena administración </a:t>
            </a:r>
            <a:br>
              <a:rPr lang="es-SV" smtClean="0"/>
            </a:br>
            <a:r>
              <a:rPr lang="es-SV" smtClean="0"/>
              <a:t>del Hogar</a:t>
            </a:r>
            <a:endParaRPr lang="es-ES" smtClean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13" y="5300663"/>
            <a:ext cx="7488237" cy="1320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s-SV" dirty="0" smtClean="0"/>
              <a:t>Pero  hogar, no significaba casa sino que su significado era </a:t>
            </a:r>
            <a:r>
              <a:rPr lang="es-SV" sz="4400" dirty="0" smtClean="0"/>
              <a:t>FUEGO, HOGUERA </a:t>
            </a:r>
            <a:endParaRPr lang="es-ES" sz="4400" dirty="0" smtClean="0"/>
          </a:p>
        </p:txBody>
      </p:sp>
      <p:pic>
        <p:nvPicPr>
          <p:cNvPr id="19464" name="Picture 8" descr="fog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276475"/>
            <a:ext cx="3397250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66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Hasta soluciones más integrales: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Reformas en los sistemas educativos nacionales para incorporar el cuidado como un EJE TRANSVERSAL del proceso educativo del país, con especial énfasis:</a:t>
            </a:r>
          </a:p>
          <a:p>
            <a:pPr lvl="1"/>
            <a:r>
              <a:rPr lang="es-MX" dirty="0" smtClean="0"/>
              <a:t>AUTO CUIDADO</a:t>
            </a:r>
          </a:p>
          <a:p>
            <a:pPr lvl="1"/>
            <a:r>
              <a:rPr lang="es-MX" dirty="0" smtClean="0"/>
              <a:t>CO-RESPONSABILIDAD EN EL CUIDADO DE PERSONAS DEPENDIENTES Y DE LA NATURALEZA</a:t>
            </a:r>
          </a:p>
          <a:p>
            <a:pPr marL="457200" lvl="1" indent="0">
              <a:buNone/>
            </a:pPr>
            <a:endParaRPr lang="es-MX" dirty="0" smtClean="0"/>
          </a:p>
          <a:p>
            <a:r>
              <a:rPr lang="es-MX" dirty="0" smtClean="0"/>
              <a:t>Campañas públicas  de sensibilización sobre la importancia del cuidado y de la corresponsabilidad en el cuidad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7302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PERO SIN OLVIDA QUE: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447800"/>
            <a:ext cx="8001000" cy="251460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es-MX" dirty="0" smtClean="0"/>
              <a:t>LAS POLITICAS PUBLICAS SOLO SE CONCRETIZAN SI SE HACE INCIDENCIA POLITICA Y SE CREAN RELACIONES DE PODER PARA QUE EL ESTADO LAS APRUEBE Y DESTINE PRESUPUESTO PARA EJECUTARLAS.</a:t>
            </a:r>
            <a:endParaRPr lang="es-MX" dirty="0"/>
          </a:p>
        </p:txBody>
      </p:sp>
      <p:pic>
        <p:nvPicPr>
          <p:cNvPr id="4" name="Picture 4" descr="ANd9GcRzQ7bnnrqdd4Ir9TR8htb-cvwXQqcKh5AiERSc_3e2j7CS8ruIz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91000"/>
            <a:ext cx="2913062" cy="221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182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MUCHAS GRACIAS POR LA ATENCION Y POR INVITARME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97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381000"/>
            <a:ext cx="7918450" cy="2116137"/>
          </a:xfrm>
        </p:spPr>
        <p:txBody>
          <a:bodyPr/>
          <a:lstStyle/>
          <a:p>
            <a:pPr eaLnBrk="1" hangingPunct="1"/>
            <a:r>
              <a:rPr lang="es-SV" sz="3600" dirty="0" smtClean="0"/>
              <a:t>En sus orígenes, la palabra ECONOMIA SIGNIFICABA EL CUIDADO  DE LA HOGUERA </a:t>
            </a:r>
            <a:endParaRPr lang="es-ES" sz="3600" dirty="0" smtClean="0"/>
          </a:p>
        </p:txBody>
      </p:sp>
      <p:pic>
        <p:nvPicPr>
          <p:cNvPr id="12291" name="Picture 7" descr="fogatas-y-cocinar-imagenes-predisenadas-gruas_4234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200"/>
            <a:ext cx="3240087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09600" y="54102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LA HOGUERA QUE ALUMBRA, QUE PROTEJE DEL FRIO, QUE COCINA LOS ALIEMNTOS, QUE REUNE A LAS PERSONAS, …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22171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827088" y="404813"/>
            <a:ext cx="7775575" cy="1368425"/>
          </a:xfrm>
        </p:spPr>
        <p:txBody>
          <a:bodyPr/>
          <a:lstStyle/>
          <a:p>
            <a:pPr eaLnBrk="1" hangingPunct="1"/>
            <a:r>
              <a:rPr lang="es-SV" sz="4000" dirty="0" smtClean="0">
                <a:solidFill>
                  <a:srgbClr val="CC3300"/>
                </a:solidFill>
              </a:rPr>
              <a:t>CUIDAR LA HOGUERA ERA SINONIMO DE CUIDAR LA VIDA</a:t>
            </a:r>
            <a:endParaRPr lang="es-ES" sz="4000" dirty="0" smtClean="0">
              <a:solidFill>
                <a:srgbClr val="CC3300"/>
              </a:solidFill>
            </a:endParaRP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899592" y="5105400"/>
            <a:ext cx="7704137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s-SV" dirty="0" smtClean="0"/>
              <a:t>Por eso, las primeras ideas sobre la economía están relacionadas con el cuidado de la vida…</a:t>
            </a:r>
            <a:endParaRPr lang="es-ES" dirty="0" smtClean="0"/>
          </a:p>
        </p:txBody>
      </p:sp>
      <p:pic>
        <p:nvPicPr>
          <p:cNvPr id="9218" name="Picture 2" descr="http://www.pachakuti.org/imagenes/iconos/A-LA-LUZ-DEL-FUE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752600"/>
            <a:ext cx="4572000" cy="33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.ytimg.com/vi/53hE5wv6Jqw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2885018" cy="216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4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1971</Words>
  <Application>Microsoft Office PowerPoint</Application>
  <PresentationFormat>Presentación en pantalla (4:3)</PresentationFormat>
  <Paragraphs>171</Paragraphs>
  <Slides>72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72</vt:i4>
      </vt:variant>
    </vt:vector>
  </HeadingPairs>
  <TitlesOfParts>
    <vt:vector size="73" baseType="lpstr">
      <vt:lpstr>Tema de Office</vt:lpstr>
      <vt:lpstr>ECONOMIA FEMINISTA,  CUIDADOS Y POLITICAS PUBLICAS</vt:lpstr>
      <vt:lpstr>¿Qué significa ECONOMIA?</vt:lpstr>
      <vt:lpstr>Cuando pensamos en economía, lo primero que imaginamos es esto:</vt:lpstr>
      <vt:lpstr>El significado original de la economía no es este….</vt:lpstr>
      <vt:lpstr>La palabra ECONOMIA  se comenzó a usar hace miles de años en Grecia</vt:lpstr>
      <vt:lpstr>ECONOMIA es una palabra que esta compuesta por la unión de dos palabras:</vt:lpstr>
      <vt:lpstr>La buena administración  del Hogar</vt:lpstr>
      <vt:lpstr>En sus orígenes, la palabra ECONOMIA SIGNIFICABA EL CUIDADO  DE LA HOGUERA </vt:lpstr>
      <vt:lpstr>CUIDAR LA HOGUERA ERA SINONIMO DE CUIDAR LA VIDA</vt:lpstr>
      <vt:lpstr>El fuego (hoguera) era considerado por los pueblos originarios del altiplano central de México el “Dios mayor”: HUEHUETEOTL el más antiguo de todos los Dioses</vt:lpstr>
      <vt:lpstr>Sí este es el  significado original  la palabra economía ….</vt:lpstr>
      <vt:lpstr>Lo que pasó fue que apareció el PATRIARCADO</vt:lpstr>
      <vt:lpstr>¿Qué es el patriarcado?</vt:lpstr>
      <vt:lpstr>Por eso en las sociedades en donde existe patriarcado, lo femenino se ve con desprecio y con burla, mientras que lo masculino se ve con admiración y con respeto. </vt:lpstr>
      <vt:lpstr>Con el surgimiento del patriarcado cambian  las ideas sobre la economía.  La economía deja de ser vista como CUIDADO DE LA VIDA, y  la economía comienza a ser considerada como PRODUCCIÓN DE RIQUEZA ($$$)</vt:lpstr>
      <vt:lpstr> El patriarcado establece una  separación entre la economía y el cuidado de la vida  </vt:lpstr>
      <vt:lpstr>La economía patriarcal  estableció que el trabajo es  únicamente a aquel que se realiza en la economía productiva</vt:lpstr>
      <vt:lpstr>El PATRIARCADO IMPONE UNA VISION DE LA CULTURA Y DE LA CIVILIZACIÓN QUE PONE EN PELIGRO A LA NATURALEZA</vt:lpstr>
      <vt:lpstr>Presentación de PowerPoint</vt:lpstr>
      <vt:lpstr>Y esto se refuerzo aún más con el aparecimiento del CAPITALISMO </vt:lpstr>
      <vt:lpstr>Presentación de PowerPoint</vt:lpstr>
      <vt:lpstr>En el capitalismo se cree que la economía va bien cuando las ganancias de las empresas aumentan</vt:lpstr>
      <vt:lpstr>La consolidación del patriarcado y del capitalismo  provocaron que poco a poco se fue olvidando  el significado original de la  palabra  economía, </vt:lpstr>
      <vt:lpstr>La economía feminista propone recuperar el significado original y esencial de la ECONOMIA </vt:lpstr>
      <vt:lpstr>LA ECONOMIA DEBE TENER COMO OBJETIVO FUNDAMENTAL LA SOSTENIBILIDAD DE LA VIDA</vt:lpstr>
      <vt:lpstr>SOSTENIBILIDAD DE LA VIDA</vt:lpstr>
      <vt:lpstr>La vida de las personas tiene un ciclo natural</vt:lpstr>
      <vt:lpstr>El ciclo de la vida humana depende de la satisfacción de necesidades VITALES</vt:lpstr>
      <vt:lpstr>Presentación de PowerPoint</vt:lpstr>
      <vt:lpstr>NECESIDADES DE SEGURIDAD Y PROTECCION</vt:lpstr>
      <vt:lpstr>Las  necesidades vitales dependen de los ciclos de la naturaleza</vt:lpstr>
      <vt:lpstr>LA NECESIDAD DE RESPIRAR SE SATISFACE CON EL CICLO DEL OXIGENO</vt:lpstr>
      <vt:lpstr>EL CICLO DEL OXIGENO DEPENDE DE OTROS DOS CICLOS DE LA NATURALEZA:</vt:lpstr>
      <vt:lpstr>La polinización de las plantas depende del ciclo de vida de las abejas, de las mariposas  y de  las aves</vt:lpstr>
      <vt:lpstr>Y el ciclo de vida las abejas, de las mariposas y de las aves dependen de otros ciclos….</vt:lpstr>
      <vt:lpstr>LA SOSTENIBILIDAD DE LA VIDA DEPENDE DE LAS ACTIVIDADES DEL CUIDADO</vt:lpstr>
      <vt:lpstr>El cuidado es de tres tipos:</vt:lpstr>
      <vt:lpstr>TRABAJO DEL AUTOCUIDAD0</vt:lpstr>
      <vt:lpstr>CUIDADO DE OTRAS PERSONAS</vt:lpstr>
      <vt:lpstr>CUIDADO DE LA NATURALEZA</vt:lpstr>
      <vt:lpstr>POR ESO, PARA LA ECONOMIA FEMINISTA QUE EL CUIDADO ES LO MAS IMPORTANTE Y DEBE SER EL CENTRO DE LAS PREOCUPACIONES Y DE LAS ACCIONES DE LA SOCIEDAD Y DEL ESTADO    </vt:lpstr>
      <vt:lpstr>EL SISTEMA ECONOMICO ,  EL SISTEMA  SOCIAL Y EL SISTEMA POLITICO   DE UN TERRITORIO Y DE UN PAIS ESTA FUNDAMENTADO EN LOS CUIDADOS</vt:lpstr>
      <vt:lpstr>EL CAPITALISMO Y EL PATRIARCADO ESTAN DEBILITANDO CADA VEZ MAS ESTOS FUNDAMENTOS</vt:lpstr>
      <vt:lpstr>EN EL PATRIARCADO LA RESPONSABILIDAD DE LOS CUIDADOS HA SIDO DESCARGADA SOBRE LOS HOMBROS DE LAS MUJERES</vt:lpstr>
      <vt:lpstr>Presentación de PowerPoint</vt:lpstr>
      <vt:lpstr>¿Quién lavó su ropa? ¿Quién les preparó el desayuno? ¿Quién está cuidando a sus hijos/as o sus familiares enfermos?</vt:lpstr>
      <vt:lpstr>En estos hogares son las mujeres las que asumen el trabajo del cuidado  y desarrollan una  DOBLE JORNADA DE TRABAJO:</vt:lpstr>
      <vt:lpstr>En los hogares de las familias capitalistas y de los trabajadores/as que tienen mayores salarios, el trabajo del cuidado se resuelve  en parte contratando a mujeres  para que realicen ese trabajo en condiciones precarias</vt:lpstr>
      <vt:lpstr>En muchos casos, las mujeres además tienen que atender actividades del cuidado no remunerado en las organizaciones a las que pertenecen (sindicatos, cooperativas, asociaciones de desarrollo comunitario, iglesias, partidos políticos) o deben donar su trabajo “voluntario” a proyectos gubernamentales (alcaldías, ministerios, etc.)</vt:lpstr>
      <vt:lpstr>Pero también esta es una de las razones del porque hay menos mujeres en la política, en los sindicatos, en las juntas directivas</vt:lpstr>
      <vt:lpstr>Esto  obstaculiza la AUTONOMIA ECONOMICA DE LAS MUJERES</vt:lpstr>
      <vt:lpstr>Muchas mujeres no pueden tener un empleo remunerado o dedicarse a una actividad productiva ($$$) porque tienen que dedicar su tiempo al trabajo del cuidado (no remunerado)</vt:lpstr>
      <vt:lpstr>Y MUCHAS VECES HACEN EL TRABAJO DEL AUTO- CUIDADO DE LOS HOMBRES:</vt:lpstr>
      <vt:lpstr>Algunos resultados:</vt:lpstr>
      <vt:lpstr>Presentación de PowerPoint</vt:lpstr>
      <vt:lpstr>Presentación de PowerPoint</vt:lpstr>
      <vt:lpstr>Esta es una de las causas del porque las mujeres tenemos salarios menores a los de los hombres</vt:lpstr>
      <vt:lpstr>Resultados económicos entre hombres y mujeres en el mundo laboral:  </vt:lpstr>
      <vt:lpstr>PERO HAY OTRO PROBLEMA DE GRAN IMPORTANCIA: </vt:lpstr>
      <vt:lpstr>Muchas mujeres deben cuidar a otras personas en sus países o en el extranjero para generar ingresos para sus familias </vt:lpstr>
      <vt:lpstr>El CUIDADO DEBE SER UN ESPACIO DE RESPONSABILIDADES COMPARTIDAS</vt:lpstr>
      <vt:lpstr>Presentación de PowerPoint</vt:lpstr>
      <vt:lpstr>¿Qué puede hacer el Estado desde las Políticas Públicas?</vt:lpstr>
      <vt:lpstr>Desde las más sencillas: LAVANDERIAS COMUNITARIAS (COLOMBIA)</vt:lpstr>
      <vt:lpstr>Transporte  municipal comunitario para uso de escolares, personas con discapacidad y/o personas con problemas de salud.</vt:lpstr>
      <vt:lpstr>Presentación de PowerPoint</vt:lpstr>
      <vt:lpstr>Hasta acciones más globales como:</vt:lpstr>
      <vt:lpstr>Hasta soluciones más integrales:</vt:lpstr>
      <vt:lpstr>Hasta soluciones más integrales:</vt:lpstr>
      <vt:lpstr>Hasta soluciones más integrales:</vt:lpstr>
      <vt:lpstr>PERO SIN OLVIDA QUE:</vt:lpstr>
      <vt:lpstr>MUCHAS GRACIAS POR LA ATENCION Y POR INVITARME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Economía del Cuidado: el cuidado de la naturaleza</dc:title>
  <dc:creator>Julia Evelyn M</dc:creator>
  <cp:lastModifiedBy>SERPAJ P.Y</cp:lastModifiedBy>
  <cp:revision>70</cp:revision>
  <dcterms:created xsi:type="dcterms:W3CDTF">2014-09-27T01:14:50Z</dcterms:created>
  <dcterms:modified xsi:type="dcterms:W3CDTF">2014-12-15T19:37:41Z</dcterms:modified>
</cp:coreProperties>
</file>