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4604"/>
  </p:normalViewPr>
  <p:slideViewPr>
    <p:cSldViewPr snapToGrid="0" snapToObjects="1">
      <p:cViewPr varScale="1">
        <p:scale>
          <a:sx n="120" d="100"/>
          <a:sy n="120" d="100"/>
        </p:scale>
        <p:origin x="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t>‹Nr.›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t>‹Nr.›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t>‹Nr.›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‹Nr.›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‹Nr.›</a:t>
            </a:fld>
            <a:endParaRPr lang="es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300" y="1356475"/>
            <a:ext cx="2951400" cy="15843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b="0" dirty="0">
                <a:latin typeface="Calibri" charset="0"/>
                <a:ea typeface="Calibri" charset="0"/>
                <a:cs typeface="Calibri" charset="0"/>
              </a:rPr>
              <a:t>Derechos de las </a:t>
            </a:r>
          </a:p>
          <a:p>
            <a:pPr lvl="0" rtl="0">
              <a:spcBef>
                <a:spcPts val="0"/>
              </a:spcBef>
              <a:buNone/>
            </a:pPr>
            <a:r>
              <a:rPr lang="es-ES_tradnl" b="0" dirty="0">
                <a:latin typeface="Calibri" charset="0"/>
                <a:ea typeface="Calibri" charset="0"/>
                <a:cs typeface="Calibri" charset="0"/>
              </a:rPr>
              <a:t>m</a:t>
            </a:r>
            <a:r>
              <a:rPr lang="es" b="0" dirty="0" smtClean="0">
                <a:latin typeface="Calibri" charset="0"/>
                <a:ea typeface="Calibri" charset="0"/>
                <a:cs typeface="Calibri" charset="0"/>
              </a:rPr>
              <a:t>ujeres </a:t>
            </a:r>
            <a:r>
              <a:rPr lang="es" b="0" dirty="0">
                <a:latin typeface="Calibri" charset="0"/>
                <a:ea typeface="Calibri" charset="0"/>
                <a:cs typeface="Calibri" charset="0"/>
              </a:rPr>
              <a:t>en las empresas de comunicación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dirty="0">
                <a:latin typeface="Times New Roman" charset="0"/>
                <a:ea typeface="Times New Roman" charset="0"/>
                <a:cs typeface="Times New Roman" charset="0"/>
              </a:rPr>
              <a:t>Marcella </a:t>
            </a:r>
          </a:p>
          <a:p>
            <a:pPr lvl="0" rtl="0">
              <a:spcBef>
                <a:spcPts val="0"/>
              </a:spcBef>
              <a:buNone/>
            </a:pPr>
            <a:r>
              <a:rPr lang="es" dirty="0">
                <a:latin typeface="Times New Roman" charset="0"/>
                <a:ea typeface="Times New Roman" charset="0"/>
                <a:cs typeface="Times New Roman" charset="0"/>
              </a:rPr>
              <a:t>Zub Centeno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¿Qué hacer frente a la violencia laboral?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Resolución No. 472 del Ministerio del Trabajo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Empresas con más de 10 trabajadoras/es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Reglamento interno que expresamente contemple el procedimiento ante casos de violencia y acoso laboral y sexual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Sanciones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Medidas de prevención y control </a:t>
            </a:r>
          </a:p>
          <a:p>
            <a:pPr marL="457200" lvl="0" indent="-317500">
              <a:spcBef>
                <a:spcPts val="0"/>
              </a:spcBef>
              <a:buSzPct val="100000"/>
              <a:buChar char="-"/>
            </a:pPr>
            <a:r>
              <a:rPr lang="es"/>
              <a:t>Programas de educación, formación, información a las y los trabajadores para la prevención de la violencia laboral 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dirty="0"/>
              <a:t>Sanciones: </a:t>
            </a:r>
            <a:endParaRPr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 dirty="0"/>
              <a:t>Sanciones conforme el reglamento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 dirty="0" smtClean="0"/>
              <a:t>Despido</a:t>
            </a:r>
            <a:r>
              <a:rPr lang="es-ES_tradnl" dirty="0" smtClean="0"/>
              <a:t> del acosador</a:t>
            </a:r>
            <a:r>
              <a:rPr lang="es" dirty="0" smtClean="0"/>
              <a:t>, </a:t>
            </a:r>
            <a:r>
              <a:rPr lang="es" dirty="0"/>
              <a:t>sin derecho a indeminización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 dirty="0"/>
              <a:t>Empleador acosador: derecho de la trabajadora a retirarse de manera justifica y las indeminizaciones previstas en la ley </a:t>
            </a:r>
          </a:p>
          <a:p>
            <a:pPr marL="457200" lvl="0" indent="-317500">
              <a:spcBef>
                <a:spcPts val="0"/>
              </a:spcBef>
              <a:buSzPct val="100000"/>
              <a:buChar char="-"/>
            </a:pPr>
            <a:r>
              <a:rPr lang="es" dirty="0"/>
              <a:t>Multas de 20 a 30 jornales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65500" y="322275"/>
            <a:ext cx="4045200" cy="2469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3000" dirty="0"/>
              <a:t>Otras disposiciones laborales de la </a:t>
            </a:r>
            <a:r>
              <a:rPr lang="es-ES_tradnl" sz="3000" dirty="0" smtClean="0"/>
              <a:t/>
            </a:r>
            <a:br>
              <a:rPr lang="es-ES_tradnl" sz="3000" dirty="0" smtClean="0"/>
            </a:br>
            <a:r>
              <a:rPr lang="es" sz="3000" dirty="0" smtClean="0"/>
              <a:t>Ley </a:t>
            </a:r>
            <a:r>
              <a:rPr lang="es" sz="3000" dirty="0"/>
              <a:t>No. 5777/16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Permiso laboral; tolerancia y flexibilidad en los horarios laborales para acompañar procesos judiciales,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/>
              <a:t>El incumplimiento de la Ley No. 5508 (Lactancia) es considera una forma de violencia laboral contra las mujeres </a:t>
            </a:r>
          </a:p>
          <a:p>
            <a:pPr marL="457200" lvl="0" indent="-342900">
              <a:spcBef>
                <a:spcPts val="0"/>
              </a:spcBef>
              <a:buSzPct val="100000"/>
              <a:buChar char="-"/>
            </a:pPr>
            <a:r>
              <a:rPr lang="es"/>
              <a:t>Art. 35. Medios de comunicación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470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 descr="Trozo de cinta adhesiva que pega una nota a la diapositiva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/>
          <p:nvPr/>
        </p:nvSpPr>
        <p:spPr>
          <a:xfrm>
            <a:off x="2855550" y="22600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s" sz="3000" b="1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Gracias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470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 descr="Trozo de cinta adhesiva que pega una nota a la diapositiva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>
            <a:spLocks noGrp="1"/>
          </p:cNvSpPr>
          <p:nvPr>
            <p:ph type="body" idx="4294967295"/>
          </p:nvPr>
        </p:nvSpPr>
        <p:spPr>
          <a:xfrm>
            <a:off x="2868425" y="1055200"/>
            <a:ext cx="3579000" cy="3327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30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00000"/>
              <a:buFont typeface="Raleway"/>
              <a:buChar char="➔"/>
            </a:pPr>
            <a:r>
              <a:rPr lang="es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Derechos laborales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00000"/>
              <a:buFont typeface="Raleway"/>
              <a:buChar char="➔"/>
            </a:pPr>
            <a:r>
              <a:rPr lang="es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Permisos de salud 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00000"/>
              <a:buFont typeface="Raleway"/>
              <a:buChar char="➔"/>
            </a:pPr>
            <a:r>
              <a:rPr lang="es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Maternidad y Lactancia 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>
                <a:schemeClr val="dk1"/>
              </a:buClr>
              <a:buSzPct val="100000"/>
              <a:buFont typeface="Raleway"/>
              <a:buChar char="➔"/>
            </a:pPr>
            <a:r>
              <a:rPr lang="es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Acoso laboral y otras formas de violencia  </a:t>
            </a:r>
            <a:r>
              <a:rPr lang="es" sz="1800">
                <a:latin typeface="Raleway"/>
                <a:ea typeface="Raleway"/>
                <a:cs typeface="Raleway"/>
                <a:sym typeface="Raleway"/>
              </a:rPr>
              <a:t>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None/>
            </a:pPr>
            <a:endParaRPr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Shape 72"/>
          <p:cNvGrpSpPr/>
          <p:nvPr/>
        </p:nvGrpSpPr>
        <p:grpSpPr>
          <a:xfrm>
            <a:off x="6768512" y="2940983"/>
            <a:ext cx="2212050" cy="1854349"/>
            <a:chOff x="6803275" y="395363"/>
            <a:chExt cx="2212050" cy="2537076"/>
          </a:xfrm>
        </p:grpSpPr>
        <p:pic>
          <p:nvPicPr>
            <p:cNvPr id="73" name="Shape 7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803275" y="427445"/>
              <a:ext cx="2212050" cy="25049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Shape 74" descr="Trozo de cinta adhesiva que pega una nota a la diapositiva"/>
            <p:cNvPicPr preferRelativeResize="0"/>
            <p:nvPr/>
          </p:nvPicPr>
          <p:blipFill rotWithShape="1">
            <a:blip r:embed="rId4">
              <a:alphaModFix/>
            </a:blip>
            <a:srcRect l="9244" t="5926" r="2118" b="10011"/>
            <a:stretch/>
          </p:blipFill>
          <p:spPr>
            <a:xfrm rot="154826">
              <a:off x="7370663" y="419419"/>
              <a:ext cx="1077273" cy="3826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" name="Shape 75"/>
            <p:cNvSpPr txBox="1"/>
            <p:nvPr/>
          </p:nvSpPr>
          <p:spPr>
            <a:xfrm>
              <a:off x="6944812" y="684234"/>
              <a:ext cx="1967100" cy="200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spcAft>
                  <a:spcPts val="800"/>
                </a:spcAft>
                <a:buClr>
                  <a:schemeClr val="dk2"/>
                </a:buClr>
                <a:buSzPct val="78571"/>
                <a:buFont typeface="Arial"/>
                <a:buNone/>
              </a:pPr>
              <a:r>
                <a:rPr lang="es" b="1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Constitución </a:t>
              </a:r>
            </a:p>
            <a:p>
              <a:pPr lvl="0" rtl="0">
                <a:spcBef>
                  <a:spcPts val="0"/>
                </a:spcBef>
                <a:spcAft>
                  <a:spcPts val="800"/>
                </a:spcAft>
                <a:buClr>
                  <a:schemeClr val="dk2"/>
                </a:buClr>
                <a:buSzPct val="100000"/>
                <a:buFont typeface="Arial"/>
                <a:buNone/>
              </a:pPr>
              <a:r>
                <a:rPr lang="es" sz="1100">
                  <a:solidFill>
                    <a:schemeClr val="dk2"/>
                  </a:solidFill>
                  <a:latin typeface="Raleway"/>
                  <a:ea typeface="Raleway"/>
                  <a:cs typeface="Raleway"/>
                  <a:sym typeface="Raleway"/>
                </a:rPr>
                <a:t>Artículos 46, 47, 48, 55, 86, 88, 89,  91, 92, 94, 95, 96, 97, 98, otros.  </a:t>
              </a:r>
            </a:p>
            <a:p>
              <a:pPr lvl="0" rtl="0">
                <a:spcBef>
                  <a:spcPts val="0"/>
                </a:spcBef>
                <a:spcAft>
                  <a:spcPts val="800"/>
                </a:spcAft>
                <a:buClr>
                  <a:schemeClr val="dk2"/>
                </a:buClr>
                <a:buSzPct val="100000"/>
                <a:buFont typeface="Arial"/>
                <a:buNone/>
              </a:pPr>
              <a:r>
                <a:rPr lang="es" sz="1100">
                  <a:solidFill>
                    <a:schemeClr val="dk2"/>
                  </a:solidFill>
                  <a:latin typeface="Raleway"/>
                  <a:ea typeface="Raleway"/>
                  <a:cs typeface="Raleway"/>
                  <a:sym typeface="Raleway"/>
                </a:rPr>
                <a:t>Código del Trabajo </a:t>
              </a:r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950125" y="128925"/>
            <a:ext cx="3246300" cy="3413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200" b="1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Derechos laborales </a:t>
            </a:r>
            <a:r>
              <a:rPr lang="es" sz="3000"/>
              <a:t> 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99625" y="451175"/>
            <a:ext cx="3764100" cy="4176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600"/>
          </a:p>
          <a:p>
            <a:pPr lvl="0" rtl="0">
              <a:spcBef>
                <a:spcPts val="0"/>
              </a:spcBef>
              <a:buNone/>
            </a:pPr>
            <a:endParaRPr sz="1600"/>
          </a:p>
          <a:p>
            <a:pPr marL="457200" lvl="0" indent="-3302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Igual salario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Jornada laboral ordinaria y extraordinaria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Descansos legales obligatorios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Condiciones de trabajo dignas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Estabilidad laboral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Derecho a organizarse en defensa de sus intereses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Previsión social 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Indemnizaciones correspondientes en caso de despidos injustificados </a:t>
            </a:r>
          </a:p>
          <a:p>
            <a:pPr marL="457200" lvl="0" indent="-330200">
              <a:spcBef>
                <a:spcPts val="0"/>
              </a:spcBef>
              <a:buSzPct val="100000"/>
              <a:buChar char="➔"/>
            </a:pPr>
            <a:r>
              <a:rPr lang="es" sz="1600">
                <a:solidFill>
                  <a:srgbClr val="666666"/>
                </a:solidFill>
              </a:rPr>
              <a:t>Otros establecidos en leyes especiales y/o contratos colectivos</a:t>
            </a:r>
            <a:r>
              <a:rPr lang="es" sz="1600"/>
              <a:t>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Guarderías infantiles 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55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s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Ley No. 5115/13 Art. 16,17 y siguientes (Art. 408 Código del Trabajo) establece:  </a:t>
            </a:r>
          </a:p>
          <a:p>
            <a:pPr marL="457200" lvl="0" indent="0" algn="just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s" i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“Los establecimientos industriales o comerciales en que trabajan más de cincuenta trabajadores de </a:t>
            </a:r>
            <a:r>
              <a:rPr lang="es" b="1" i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uno u otro sexo</a:t>
            </a:r>
            <a:r>
              <a:rPr lang="es" i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, están obligados a habilitar salas o guarderías para niños menores de dos años, donde éstos quedarán bajo custodia, durante el tiempo de trabajo de su padre o madre”. </a:t>
            </a:r>
          </a:p>
          <a:p>
            <a:pPr lvl="0" algn="just" rtl="0">
              <a:spcBef>
                <a:spcPts val="0"/>
              </a:spcBef>
              <a:spcAft>
                <a:spcPts val="800"/>
              </a:spcAft>
              <a:buNone/>
            </a:pPr>
            <a:endParaRPr sz="12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800"/>
              </a:spcAft>
              <a:buClr>
                <a:srgbClr val="666666"/>
              </a:buClr>
              <a:buSzPct val="100000"/>
              <a:buFont typeface="Arial"/>
              <a:buChar char="➔"/>
            </a:pPr>
            <a:r>
              <a:rPr lang="es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Multa: Entre 10 a 30 JM por cada trabajador/a afectado/a, y se duplica en caso de  reincidencia.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64075" y="391350"/>
            <a:ext cx="8368200" cy="626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dirty="0"/>
              <a:t>Ausencia justificada 	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64075" y="1108625"/>
            <a:ext cx="8031000" cy="3712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algn="just">
              <a:spcBef>
                <a:spcPts val="0"/>
              </a:spcBef>
              <a:buNone/>
            </a:pPr>
            <a:r>
              <a:rPr lang="es" sz="1800" dirty="0">
                <a:solidFill>
                  <a:srgbClr val="666666"/>
                </a:solidFill>
              </a:rPr>
              <a:t>La Ley No. 3803/09 reconoce el derecho de la mujer trabajadora </a:t>
            </a:r>
            <a:r>
              <a:rPr lang="es" sz="1800" dirty="0">
                <a:solidFill>
                  <a:srgbClr val="666666"/>
                </a:solidFill>
                <a:highlight>
                  <a:srgbClr val="FFFFFF"/>
                </a:highlight>
              </a:rPr>
              <a:t>a </a:t>
            </a:r>
            <a:r>
              <a:rPr lang="es" sz="1800" b="1" dirty="0">
                <a:solidFill>
                  <a:srgbClr val="666666"/>
                </a:solidFill>
                <a:highlight>
                  <a:srgbClr val="FFFFFF"/>
                </a:highlight>
              </a:rPr>
              <a:t>un día de licencia remunerada por año</a:t>
            </a:r>
            <a:r>
              <a:rPr lang="es" sz="1800" dirty="0">
                <a:solidFill>
                  <a:srgbClr val="666666"/>
                </a:solidFill>
                <a:highlight>
                  <a:srgbClr val="FFFFFF"/>
                </a:highlight>
              </a:rPr>
              <a:t> para someterse a exámenes de </a:t>
            </a:r>
            <a:r>
              <a:rPr lang="es" sz="1800" b="1" dirty="0">
                <a:solidFill>
                  <a:schemeClr val="tx1">
                    <a:lumMod val="60000"/>
                    <a:lumOff val="40000"/>
                  </a:schemeClr>
                </a:solidFill>
                <a:highlight>
                  <a:srgbClr val="FFFFFF"/>
                </a:highlight>
              </a:rPr>
              <a:t>Papanicolaou y </a:t>
            </a:r>
            <a:r>
              <a:rPr lang="es" sz="1800" b="1" dirty="0" smtClean="0">
                <a:solidFill>
                  <a:schemeClr val="tx1">
                    <a:lumMod val="60000"/>
                    <a:lumOff val="40000"/>
                  </a:schemeClr>
                </a:solidFill>
                <a:highlight>
                  <a:srgbClr val="FFFFFF"/>
                </a:highlight>
              </a:rPr>
              <a:t>Mamografía</a:t>
            </a:r>
            <a:endParaRPr lang="es" sz="1800" b="1" dirty="0">
              <a:solidFill>
                <a:schemeClr val="tx1">
                  <a:lumMod val="60000"/>
                  <a:lumOff val="40000"/>
                </a:schemeClr>
              </a:solidFill>
              <a:highlight>
                <a:srgbClr val="FFFFFF"/>
              </a:highlight>
            </a:endParaRPr>
          </a:p>
          <a:p>
            <a:pPr lvl="0" algn="just">
              <a:spcBef>
                <a:spcPts val="0"/>
              </a:spcBef>
              <a:buNone/>
            </a:pPr>
            <a:endParaRPr sz="1800" dirty="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457200" lvl="0" indent="-342900" algn="just">
              <a:spcBef>
                <a:spcPts val="0"/>
              </a:spcBef>
              <a:buClr>
                <a:srgbClr val="666666"/>
              </a:buClr>
              <a:buSzPct val="100000"/>
              <a:buChar char="➔"/>
            </a:pPr>
            <a:r>
              <a:rPr lang="es" sz="1800" dirty="0">
                <a:solidFill>
                  <a:srgbClr val="666666"/>
                </a:solidFill>
                <a:highlight>
                  <a:srgbClr val="FFFFFF"/>
                </a:highlight>
              </a:rPr>
              <a:t>Solicitar el permiso al menos 48 horas antes, y presentar la constancia de haber realizado el estudio dentro de las 48 horas </a:t>
            </a:r>
            <a:r>
              <a:rPr lang="es" sz="18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después </a:t>
            </a:r>
            <a:endParaRPr lang="es" sz="1800" dirty="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lvl="0" algn="just">
              <a:spcBef>
                <a:spcPts val="0"/>
              </a:spcBef>
              <a:buNone/>
            </a:pPr>
            <a:endParaRPr sz="1800" dirty="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457200" lvl="0" indent="-342900" algn="just">
              <a:spcBef>
                <a:spcPts val="0"/>
              </a:spcBef>
              <a:buClr>
                <a:srgbClr val="666666"/>
              </a:buClr>
              <a:buSzPct val="100000"/>
              <a:buChar char="➔"/>
            </a:pPr>
            <a:r>
              <a:rPr lang="es" sz="1800" dirty="0">
                <a:solidFill>
                  <a:srgbClr val="666666"/>
                </a:solidFill>
                <a:highlight>
                  <a:srgbClr val="FFFFFF"/>
                </a:highlight>
              </a:rPr>
              <a:t>Multa: 2 jornales mínimos por cada trabajadora </a:t>
            </a:r>
            <a:r>
              <a:rPr lang="es" sz="1800" dirty="0" smtClean="0">
                <a:solidFill>
                  <a:srgbClr val="666666"/>
                </a:solidFill>
                <a:highlight>
                  <a:srgbClr val="FFFFFF"/>
                </a:highlight>
              </a:rPr>
              <a:t>afectada</a:t>
            </a:r>
            <a:endParaRPr lang="es" sz="1800" dirty="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lvl="0" algn="just">
              <a:spcBef>
                <a:spcPts val="0"/>
              </a:spcBef>
              <a:buNone/>
            </a:pPr>
            <a:endParaRPr sz="1800" dirty="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marL="457200" lvl="0" indent="-342900" algn="just">
              <a:spcBef>
                <a:spcPts val="0"/>
              </a:spcBef>
              <a:buClr>
                <a:srgbClr val="666666"/>
              </a:buClr>
              <a:buSzPct val="100000"/>
              <a:buChar char="➔"/>
            </a:pPr>
            <a:r>
              <a:rPr lang="es" sz="1800" dirty="0">
                <a:solidFill>
                  <a:srgbClr val="666666"/>
                </a:solidFill>
                <a:highlight>
                  <a:srgbClr val="FFFFFF"/>
                </a:highlight>
              </a:rPr>
              <a:t>Denuncias: Dirección de Higiene y Seguridad ocupacional del MT</a:t>
            </a:r>
          </a:p>
          <a:p>
            <a:pPr lvl="0">
              <a:spcBef>
                <a:spcPts val="0"/>
              </a:spcBef>
              <a:buNone/>
            </a:pPr>
            <a:endParaRPr sz="900" dirty="0">
              <a:solidFill>
                <a:srgbClr val="2C2B2B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Maternidad y Lactancia 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759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Permiso de maternidad: </a:t>
            </a:r>
            <a:r>
              <a:rPr lang="es"/>
              <a:t>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➔"/>
            </a:pPr>
            <a:r>
              <a:rPr lang="es"/>
              <a:t>18 semanas ininterrumpidas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➔"/>
            </a:pPr>
            <a:r>
              <a:rPr lang="es"/>
              <a:t>excepcionalmente; 24 semanas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➔"/>
            </a:pPr>
            <a:r>
              <a:rPr lang="es"/>
              <a:t>embarazos multiples: 1 mes más por cada niño/a </a:t>
            </a:r>
          </a:p>
          <a:p>
            <a:pPr marL="457200" lvl="0" indent="-317500" rtl="0">
              <a:spcBef>
                <a:spcPts val="0"/>
              </a:spcBef>
              <a:buSzPct val="100000"/>
              <a:buChar char="➔"/>
            </a:pPr>
            <a:r>
              <a:rPr lang="es"/>
              <a:t>Caso de muerte de la madre; el permiso se transfiere al padre o la persona que se encarga del cuidado </a:t>
            </a:r>
          </a:p>
          <a:p>
            <a:pPr lvl="0" rtl="0">
              <a:spcBef>
                <a:spcPts val="0"/>
              </a:spcBef>
              <a:buNone/>
            </a:pPr>
            <a:r>
              <a:rPr lang="es"/>
              <a:t>Pagos: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➔"/>
            </a:pPr>
            <a:r>
              <a:rPr lang="es"/>
              <a:t>100% a cargo de IPS (gradual) </a:t>
            </a:r>
          </a:p>
          <a:p>
            <a:pPr marL="457200" lvl="0" indent="-317500">
              <a:spcBef>
                <a:spcPts val="0"/>
              </a:spcBef>
              <a:buSzPct val="100000"/>
              <a:buChar char="➔"/>
            </a:pPr>
            <a:r>
              <a:rPr lang="es"/>
              <a:t>Paga el empleador/a si la persona no está asegura o atrasada en las contribuciones 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759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Permiso de lactancia: 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ct val="100000"/>
              <a:buChar char="➔"/>
            </a:pPr>
            <a:r>
              <a:rPr lang="es"/>
              <a:t>90 minutos (hasta los 7 meses) </a:t>
            </a:r>
          </a:p>
          <a:p>
            <a:pPr marL="457200" lvl="0" indent="-317500" rtl="0">
              <a:spcBef>
                <a:spcPts val="0"/>
              </a:spcBef>
              <a:buSzPct val="100000"/>
              <a:buChar char="➔"/>
            </a:pPr>
            <a:r>
              <a:rPr lang="es"/>
              <a:t>60 minutos (hasta los 24 meses) </a:t>
            </a:r>
          </a:p>
          <a:p>
            <a:pPr lvl="0"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Permiso por adopción: </a:t>
            </a:r>
            <a:r>
              <a:rPr lang="es"/>
              <a:t>18 semanas si el niño/a tiene menos de 6 meses, y 12 semanas si tiene más de 6 meses. </a:t>
            </a:r>
          </a:p>
          <a:p>
            <a:pPr lvl="0"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Permiso por paternidad: </a:t>
            </a:r>
            <a:r>
              <a:rPr lang="es"/>
              <a:t>14 días corridos, con condiciones. Paga la empresa</a:t>
            </a:r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0000"/>
              <a:buChar char="★"/>
            </a:pPr>
            <a:r>
              <a:rPr lang="es" sz="2000">
                <a:solidFill>
                  <a:schemeClr val="dk1"/>
                </a:solidFill>
              </a:rPr>
              <a:t>Fuero maternal 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70000"/>
              <a:buChar char="★"/>
            </a:pPr>
            <a:r>
              <a:rPr lang="es" sz="2000">
                <a:solidFill>
                  <a:schemeClr val="dk1"/>
                </a:solidFill>
              </a:rPr>
              <a:t>Salas de lactancia</a:t>
            </a:r>
            <a:r>
              <a:rPr lang="es" sz="24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449800" cy="17982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s" sz="3200" b="1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Violencia laboral, mobbing y acoso laboral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000" y="52225"/>
            <a:ext cx="6836507" cy="468989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 txBox="1">
            <a:spLocks noGrp="1"/>
          </p:cNvSpPr>
          <p:nvPr>
            <p:ph type="body" idx="4294967295"/>
          </p:nvPr>
        </p:nvSpPr>
        <p:spPr>
          <a:xfrm>
            <a:off x="4831350" y="4519975"/>
            <a:ext cx="3651000" cy="443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s">
                <a:solidFill>
                  <a:schemeClr val="dk1"/>
                </a:solidFill>
              </a:rPr>
              <a:t>Art. 7, inc. g) Ley No. 5777/16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500" y="97700"/>
            <a:ext cx="7086333" cy="486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/>
          <p:nvPr/>
        </p:nvSpPr>
        <p:spPr>
          <a:xfrm>
            <a:off x="239500" y="3465711"/>
            <a:ext cx="850800" cy="27695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5504450" y="4653650"/>
            <a:ext cx="3338700" cy="3093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dirty="0">
                <a:solidFill>
                  <a:schemeClr val="dk1"/>
                </a:solidFill>
              </a:rPr>
              <a:t>Art. 17, Ley No. 5777/16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582</Words>
  <Application>Microsoft Macintosh PowerPoint</Application>
  <PresentationFormat>Presentación en pantalla (16:9)</PresentationFormat>
  <Paragraphs>73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Playfair Display</vt:lpstr>
      <vt:lpstr>Raleway</vt:lpstr>
      <vt:lpstr>Arial</vt:lpstr>
      <vt:lpstr>Times New Roman</vt:lpstr>
      <vt:lpstr>Calibri</vt:lpstr>
      <vt:lpstr>Lato</vt:lpstr>
      <vt:lpstr>Coral</vt:lpstr>
      <vt:lpstr>Derechos de las  mujeres en las empresas de comunicación</vt:lpstr>
      <vt:lpstr>Presentación de PowerPoint</vt:lpstr>
      <vt:lpstr>Presentación de PowerPoint</vt:lpstr>
      <vt:lpstr>Guarderías infantiles </vt:lpstr>
      <vt:lpstr>Ausencia justificada  </vt:lpstr>
      <vt:lpstr>Maternidad y Lactancia </vt:lpstr>
      <vt:lpstr>Violencia laboral, mobbing y acoso laboral  </vt:lpstr>
      <vt:lpstr>Presentación de PowerPoint</vt:lpstr>
      <vt:lpstr>Presentación de PowerPoint</vt:lpstr>
      <vt:lpstr>¿Qué hacer frente a la violencia laboral?</vt:lpstr>
      <vt:lpstr>Otras disposiciones laborales de la  Ley No. 5777/16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Derechos de las  mujeres en las empresas de comunicación</dc:title>
  <cp:lastModifiedBy>Usuario de Microsoft Office</cp:lastModifiedBy>
  <cp:revision>3</cp:revision>
  <dcterms:modified xsi:type="dcterms:W3CDTF">2017-11-16T19:02:13Z</dcterms:modified>
</cp:coreProperties>
</file>